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 id="2147483669" r:id="rId6"/>
    <p:sldMasterId id="2147483692" r:id="rId7"/>
    <p:sldMasterId id="2147483702" r:id="rId8"/>
    <p:sldMasterId id="2147483715" r:id="rId9"/>
    <p:sldMasterId id="2147483727" r:id="rId10"/>
    <p:sldMasterId id="2147483736" r:id="rId11"/>
  </p:sldMasterIdLst>
  <p:notesMasterIdLst>
    <p:notesMasterId r:id="rId73"/>
  </p:notesMasterIdLst>
  <p:handoutMasterIdLst>
    <p:handoutMasterId r:id="rId74"/>
  </p:handoutMasterIdLst>
  <p:sldIdLst>
    <p:sldId id="339" r:id="rId12"/>
    <p:sldId id="353" r:id="rId13"/>
    <p:sldId id="416" r:id="rId14"/>
    <p:sldId id="453" r:id="rId15"/>
    <p:sldId id="383" r:id="rId16"/>
    <p:sldId id="384" r:id="rId17"/>
    <p:sldId id="385" r:id="rId18"/>
    <p:sldId id="386" r:id="rId19"/>
    <p:sldId id="417" r:id="rId20"/>
    <p:sldId id="470" r:id="rId21"/>
    <p:sldId id="419" r:id="rId22"/>
    <p:sldId id="430" r:id="rId23"/>
    <p:sldId id="418" r:id="rId24"/>
    <p:sldId id="423" r:id="rId25"/>
    <p:sldId id="469" r:id="rId26"/>
    <p:sldId id="422" r:id="rId27"/>
    <p:sldId id="420" r:id="rId28"/>
    <p:sldId id="424" r:id="rId29"/>
    <p:sldId id="425" r:id="rId30"/>
    <p:sldId id="428" r:id="rId31"/>
    <p:sldId id="421" r:id="rId32"/>
    <p:sldId id="426" r:id="rId33"/>
    <p:sldId id="431" r:id="rId34"/>
    <p:sldId id="432" r:id="rId35"/>
    <p:sldId id="433" r:id="rId36"/>
    <p:sldId id="434" r:id="rId37"/>
    <p:sldId id="435" r:id="rId38"/>
    <p:sldId id="436" r:id="rId39"/>
    <p:sldId id="440" r:id="rId40"/>
    <p:sldId id="437" r:id="rId41"/>
    <p:sldId id="441" r:id="rId42"/>
    <p:sldId id="443" r:id="rId43"/>
    <p:sldId id="471" r:id="rId44"/>
    <p:sldId id="442" r:id="rId45"/>
    <p:sldId id="438" r:id="rId46"/>
    <p:sldId id="446" r:id="rId47"/>
    <p:sldId id="452" r:id="rId48"/>
    <p:sldId id="466" r:id="rId49"/>
    <p:sldId id="444" r:id="rId50"/>
    <p:sldId id="445" r:id="rId51"/>
    <p:sldId id="455" r:id="rId52"/>
    <p:sldId id="454" r:id="rId53"/>
    <p:sldId id="456" r:id="rId54"/>
    <p:sldId id="467" r:id="rId55"/>
    <p:sldId id="447" r:id="rId56"/>
    <p:sldId id="449" r:id="rId57"/>
    <p:sldId id="457" r:id="rId58"/>
    <p:sldId id="458" r:id="rId59"/>
    <p:sldId id="459" r:id="rId60"/>
    <p:sldId id="448" r:id="rId61"/>
    <p:sldId id="461" r:id="rId62"/>
    <p:sldId id="462" r:id="rId63"/>
    <p:sldId id="463" r:id="rId64"/>
    <p:sldId id="476" r:id="rId65"/>
    <p:sldId id="473" r:id="rId66"/>
    <p:sldId id="472" r:id="rId67"/>
    <p:sldId id="474" r:id="rId68"/>
    <p:sldId id="475" r:id="rId69"/>
    <p:sldId id="464" r:id="rId70"/>
    <p:sldId id="465" r:id="rId71"/>
    <p:sldId id="468"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72957F-6212-0422-1C62-02C3BF89511B}" name="Heather DiFede" initials="HD" userId="S::hdifede@sdcoe.net::fc4ed4a9-5f60-4aa2-9d38-98b27706660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tty Miura" initials="BM" lastIdx="8" clrIdx="0">
    <p:extLst>
      <p:ext uri="{19B8F6BF-5375-455C-9EA6-DF929625EA0E}">
        <p15:presenceInfo xmlns:p15="http://schemas.microsoft.com/office/powerpoint/2012/main" userId="S-1-5-21-2608872058-1432505909-2668327341-1257" providerId="AD"/>
      </p:ext>
    </p:extLst>
  </p:cmAuthor>
  <p:cmAuthor id="2" name="Syma Solovitch" initials="SS" lastIdx="2" clrIdx="1">
    <p:extLst>
      <p:ext uri="{19B8F6BF-5375-455C-9EA6-DF929625EA0E}">
        <p15:presenceInfo xmlns:p15="http://schemas.microsoft.com/office/powerpoint/2012/main" userId="S-1-5-21-2608872058-1432505909-2668327341-5111" providerId="AD"/>
      </p:ext>
    </p:extLst>
  </p:cmAuthor>
  <p:cmAuthor id="3" name="Susan Takeda" initials="ST" lastIdx="3" clrIdx="2">
    <p:extLst>
      <p:ext uri="{19B8F6BF-5375-455C-9EA6-DF929625EA0E}">
        <p15:presenceInfo xmlns:p15="http://schemas.microsoft.com/office/powerpoint/2012/main" userId="S::stakeda@cde.ca.gov::c0f8a8a8-2ac8-4f97-a432-f4d707ea3dfe" providerId="AD"/>
      </p:ext>
    </p:extLst>
  </p:cmAuthor>
  <p:cmAuthor id="4" name="Susan Takeda" initials="ST [2]" lastIdx="1" clrIdx="3">
    <p:extLst>
      <p:ext uri="{19B8F6BF-5375-455C-9EA6-DF929625EA0E}">
        <p15:presenceInfo xmlns:p15="http://schemas.microsoft.com/office/powerpoint/2012/main" userId="S-1-5-21-2608872058-1432505909-2668327341-297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58" autoAdjust="0"/>
    <p:restoredTop sz="84748" autoAdjust="0"/>
  </p:normalViewPr>
  <p:slideViewPr>
    <p:cSldViewPr snapToGrid="0">
      <p:cViewPr varScale="1">
        <p:scale>
          <a:sx n="135" d="100"/>
          <a:sy n="135" d="100"/>
        </p:scale>
        <p:origin x="792" y="114"/>
      </p:cViewPr>
      <p:guideLst/>
    </p:cSldViewPr>
  </p:slideViewPr>
  <p:outlineViewPr>
    <p:cViewPr>
      <p:scale>
        <a:sx n="33" d="100"/>
        <a:sy n="33" d="100"/>
      </p:scale>
      <p:origin x="0" y="-336"/>
    </p:cViewPr>
  </p:outlineViewPr>
  <p:notesTextViewPr>
    <p:cViewPr>
      <p:scale>
        <a:sx n="1" d="1"/>
        <a:sy n="1" d="1"/>
      </p:scale>
      <p:origin x="0" y="0"/>
    </p:cViewPr>
  </p:notesTextViewPr>
  <p:sorterViewPr>
    <p:cViewPr>
      <p:scale>
        <a:sx n="100" d="100"/>
        <a:sy n="100" d="100"/>
      </p:scale>
      <p:origin x="0" y="-504"/>
    </p:cViewPr>
  </p:sorterViewPr>
  <p:notesViewPr>
    <p:cSldViewPr snapToGrid="0">
      <p:cViewPr varScale="1">
        <p:scale>
          <a:sx n="83" d="100"/>
          <a:sy n="83" d="100"/>
        </p:scale>
        <p:origin x="3992"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0.xml"/><Relationship Id="rId2" Type="http://schemas.openxmlformats.org/officeDocument/2006/relationships/customXml" Target="../customXml/item2.xml"/><Relationship Id="rId2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C550A6-3E1C-46F9-AD5C-04961C87B1A0}" type="datetimeFigureOut">
              <a:rPr lang="en-US" smtClean="0"/>
              <a:t>3/27/2023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9F72B-D8C8-4172-86DF-681C811FCE1A}" type="slidenum">
              <a:rPr lang="en-US" smtClean="0"/>
              <a:t>‹#›</a:t>
            </a:fld>
            <a:endParaRPr lang="en-US" dirty="0"/>
          </a:p>
        </p:txBody>
      </p:sp>
    </p:spTree>
    <p:extLst>
      <p:ext uri="{BB962C8B-B14F-4D97-AF65-F5344CB8AC3E}">
        <p14:creationId xmlns:p14="http://schemas.microsoft.com/office/powerpoint/2010/main" val="3481019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671B4-7D30-45C3-9C60-A44CDDC6B02B}" type="datetimeFigureOut">
              <a:rPr lang="en-US" smtClean="0"/>
              <a:t>3/27/2023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5E0A4B-16BB-4E6B-9655-016D107B0FF6}" type="slidenum">
              <a:rPr lang="en-US" smtClean="0"/>
              <a:t>‹#›</a:t>
            </a:fld>
            <a:endParaRPr lang="en-US" dirty="0"/>
          </a:p>
        </p:txBody>
      </p:sp>
    </p:spTree>
    <p:extLst>
      <p:ext uri="{BB962C8B-B14F-4D97-AF65-F5344CB8AC3E}">
        <p14:creationId xmlns:p14="http://schemas.microsoft.com/office/powerpoint/2010/main" val="3797539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or room host</a:t>
            </a:r>
          </a:p>
        </p:txBody>
      </p:sp>
      <p:sp>
        <p:nvSpPr>
          <p:cNvPr id="4" name="Slide Number Placeholder 3"/>
          <p:cNvSpPr>
            <a:spLocks noGrp="1"/>
          </p:cNvSpPr>
          <p:nvPr>
            <p:ph type="sldNum" sz="quarter" idx="5"/>
          </p:nvPr>
        </p:nvSpPr>
        <p:spPr/>
        <p:txBody>
          <a:bodyPr/>
          <a:lstStyle/>
          <a:p>
            <a:fld id="{8A5E0A4B-16BB-4E6B-9655-016D107B0FF6}" type="slidenum">
              <a:rPr lang="en-US" smtClean="0"/>
              <a:t>1</a:t>
            </a:fld>
            <a:endParaRPr lang="en-US" dirty="0"/>
          </a:p>
        </p:txBody>
      </p:sp>
    </p:spTree>
    <p:extLst>
      <p:ext uri="{BB962C8B-B14F-4D97-AF65-F5344CB8AC3E}">
        <p14:creationId xmlns:p14="http://schemas.microsoft.com/office/powerpoint/2010/main" val="605931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a:t>
            </a:fld>
            <a:endParaRPr lang="en-US" dirty="0"/>
          </a:p>
        </p:txBody>
      </p:sp>
    </p:spTree>
    <p:extLst>
      <p:ext uri="{BB962C8B-B14F-4D97-AF65-F5344CB8AC3E}">
        <p14:creationId xmlns:p14="http://schemas.microsoft.com/office/powerpoint/2010/main" val="3327744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April</a:t>
            </a:r>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a:t>
            </a:fld>
            <a:endParaRPr lang="en-US" dirty="0"/>
          </a:p>
        </p:txBody>
      </p:sp>
    </p:spTree>
    <p:extLst>
      <p:ext uri="{BB962C8B-B14F-4D97-AF65-F5344CB8AC3E}">
        <p14:creationId xmlns:p14="http://schemas.microsoft.com/office/powerpoint/2010/main" val="2702518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5E0A4B-16BB-4E6B-9655-016D107B0FF6}" type="slidenum">
              <a:rPr lang="en-US" smtClean="0"/>
              <a:t>4</a:t>
            </a:fld>
            <a:endParaRPr lang="en-US" dirty="0"/>
          </a:p>
        </p:txBody>
      </p:sp>
    </p:spTree>
    <p:extLst>
      <p:ext uri="{BB962C8B-B14F-4D97-AF65-F5344CB8AC3E}">
        <p14:creationId xmlns:p14="http://schemas.microsoft.com/office/powerpoint/2010/main" val="1067678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5</a:t>
            </a:fld>
            <a:endParaRPr lang="en-US" dirty="0"/>
          </a:p>
        </p:txBody>
      </p:sp>
    </p:spTree>
    <p:extLst>
      <p:ext uri="{BB962C8B-B14F-4D97-AF65-F5344CB8AC3E}">
        <p14:creationId xmlns:p14="http://schemas.microsoft.com/office/powerpoint/2010/main" val="88895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6</a:t>
            </a:fld>
            <a:endParaRPr lang="en-US" dirty="0"/>
          </a:p>
        </p:txBody>
      </p:sp>
    </p:spTree>
    <p:extLst>
      <p:ext uri="{BB962C8B-B14F-4D97-AF65-F5344CB8AC3E}">
        <p14:creationId xmlns:p14="http://schemas.microsoft.com/office/powerpoint/2010/main" val="520635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7</a:t>
            </a:fld>
            <a:endParaRPr lang="en-US" dirty="0"/>
          </a:p>
        </p:txBody>
      </p:sp>
    </p:spTree>
    <p:extLst>
      <p:ext uri="{BB962C8B-B14F-4D97-AF65-F5344CB8AC3E}">
        <p14:creationId xmlns:p14="http://schemas.microsoft.com/office/powerpoint/2010/main" val="629100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8</a:t>
            </a:fld>
            <a:endParaRPr lang="en-US" dirty="0"/>
          </a:p>
        </p:txBody>
      </p:sp>
    </p:spTree>
    <p:extLst>
      <p:ext uri="{BB962C8B-B14F-4D97-AF65-F5344CB8AC3E}">
        <p14:creationId xmlns:p14="http://schemas.microsoft.com/office/powerpoint/2010/main" val="569069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9</a:t>
            </a:fld>
            <a:endParaRPr lang="en-US" dirty="0"/>
          </a:p>
        </p:txBody>
      </p:sp>
    </p:spTree>
    <p:extLst>
      <p:ext uri="{BB962C8B-B14F-4D97-AF65-F5344CB8AC3E}">
        <p14:creationId xmlns:p14="http://schemas.microsoft.com/office/powerpoint/2010/main" val="1241865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13</a:t>
            </a:fld>
            <a:endParaRPr lang="en-US" dirty="0"/>
          </a:p>
        </p:txBody>
      </p:sp>
    </p:spTree>
    <p:extLst>
      <p:ext uri="{BB962C8B-B14F-4D97-AF65-F5344CB8AC3E}">
        <p14:creationId xmlns:p14="http://schemas.microsoft.com/office/powerpoint/2010/main" val="369994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15</a:t>
            </a:fld>
            <a:endParaRPr lang="en-US" dirty="0"/>
          </a:p>
        </p:txBody>
      </p:sp>
    </p:spTree>
    <p:extLst>
      <p:ext uri="{BB962C8B-B14F-4D97-AF65-F5344CB8AC3E}">
        <p14:creationId xmlns:p14="http://schemas.microsoft.com/office/powerpoint/2010/main" val="3895310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17</a:t>
            </a:fld>
            <a:endParaRPr lang="en-US" dirty="0"/>
          </a:p>
        </p:txBody>
      </p:sp>
    </p:spTree>
    <p:extLst>
      <p:ext uri="{BB962C8B-B14F-4D97-AF65-F5344CB8AC3E}">
        <p14:creationId xmlns:p14="http://schemas.microsoft.com/office/powerpoint/2010/main" val="400741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24</a:t>
            </a:fld>
            <a:endParaRPr lang="en-US" dirty="0"/>
          </a:p>
        </p:txBody>
      </p:sp>
    </p:spTree>
    <p:extLst>
      <p:ext uri="{BB962C8B-B14F-4D97-AF65-F5344CB8AC3E}">
        <p14:creationId xmlns:p14="http://schemas.microsoft.com/office/powerpoint/2010/main" val="1076582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26</a:t>
            </a:fld>
            <a:endParaRPr lang="en-US" dirty="0"/>
          </a:p>
        </p:txBody>
      </p:sp>
    </p:spTree>
    <p:extLst>
      <p:ext uri="{BB962C8B-B14F-4D97-AF65-F5344CB8AC3E}">
        <p14:creationId xmlns:p14="http://schemas.microsoft.com/office/powerpoint/2010/main" val="537855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27</a:t>
            </a:fld>
            <a:endParaRPr lang="en-US" dirty="0"/>
          </a:p>
        </p:txBody>
      </p:sp>
    </p:spTree>
    <p:extLst>
      <p:ext uri="{BB962C8B-B14F-4D97-AF65-F5344CB8AC3E}">
        <p14:creationId xmlns:p14="http://schemas.microsoft.com/office/powerpoint/2010/main" val="1820908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28</a:t>
            </a:fld>
            <a:endParaRPr lang="en-US" dirty="0"/>
          </a:p>
        </p:txBody>
      </p:sp>
    </p:spTree>
    <p:extLst>
      <p:ext uri="{BB962C8B-B14F-4D97-AF65-F5344CB8AC3E}">
        <p14:creationId xmlns:p14="http://schemas.microsoft.com/office/powerpoint/2010/main" val="2436572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29</a:t>
            </a:fld>
            <a:endParaRPr lang="en-US" dirty="0"/>
          </a:p>
        </p:txBody>
      </p:sp>
    </p:spTree>
    <p:extLst>
      <p:ext uri="{BB962C8B-B14F-4D97-AF65-F5344CB8AC3E}">
        <p14:creationId xmlns:p14="http://schemas.microsoft.com/office/powerpoint/2010/main" val="500650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31</a:t>
            </a:fld>
            <a:endParaRPr lang="en-US" dirty="0"/>
          </a:p>
        </p:txBody>
      </p:sp>
    </p:spTree>
    <p:extLst>
      <p:ext uri="{BB962C8B-B14F-4D97-AF65-F5344CB8AC3E}">
        <p14:creationId xmlns:p14="http://schemas.microsoft.com/office/powerpoint/2010/main" val="1302197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pitchFamily="2" charset="0"/>
              </a:rPr>
              <a:t>Maybe add an additional Scenario 4 similar to slide 28 where evaluations/evaluation meetings are held or attended by both DOL and DOR?</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32</a:t>
            </a:fld>
            <a:endParaRPr lang="en-US" dirty="0"/>
          </a:p>
        </p:txBody>
      </p:sp>
    </p:spTree>
    <p:extLst>
      <p:ext uri="{BB962C8B-B14F-4D97-AF65-F5344CB8AC3E}">
        <p14:creationId xmlns:p14="http://schemas.microsoft.com/office/powerpoint/2010/main" val="634361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pitchFamily="2" charset="0"/>
              </a:rPr>
              <a:t>Maybe add an additional Scenario 4 similar to slide 28 where evaluations/evaluation meetings are held or attended by both DOL and DOR?</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33</a:t>
            </a:fld>
            <a:endParaRPr lang="en-US" dirty="0"/>
          </a:p>
        </p:txBody>
      </p:sp>
    </p:spTree>
    <p:extLst>
      <p:ext uri="{BB962C8B-B14F-4D97-AF65-F5344CB8AC3E}">
        <p14:creationId xmlns:p14="http://schemas.microsoft.com/office/powerpoint/2010/main" val="1394590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34</a:t>
            </a:fld>
            <a:endParaRPr lang="en-US" dirty="0"/>
          </a:p>
        </p:txBody>
      </p:sp>
    </p:spTree>
    <p:extLst>
      <p:ext uri="{BB962C8B-B14F-4D97-AF65-F5344CB8AC3E}">
        <p14:creationId xmlns:p14="http://schemas.microsoft.com/office/powerpoint/2010/main" val="672718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37</a:t>
            </a:fld>
            <a:endParaRPr lang="en-US" dirty="0"/>
          </a:p>
        </p:txBody>
      </p:sp>
    </p:spTree>
    <p:extLst>
      <p:ext uri="{BB962C8B-B14F-4D97-AF65-F5344CB8AC3E}">
        <p14:creationId xmlns:p14="http://schemas.microsoft.com/office/powerpoint/2010/main" val="4207835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52</a:t>
            </a:fld>
            <a:endParaRPr lang="en-US" dirty="0"/>
          </a:p>
        </p:txBody>
      </p:sp>
    </p:spTree>
    <p:extLst>
      <p:ext uri="{BB962C8B-B14F-4D97-AF65-F5344CB8AC3E}">
        <p14:creationId xmlns:p14="http://schemas.microsoft.com/office/powerpoint/2010/main" val="1865046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60</a:t>
            </a:fld>
            <a:endParaRPr lang="en-US" dirty="0"/>
          </a:p>
        </p:txBody>
      </p:sp>
    </p:spTree>
    <p:extLst>
      <p:ext uri="{BB962C8B-B14F-4D97-AF65-F5344CB8AC3E}">
        <p14:creationId xmlns:p14="http://schemas.microsoft.com/office/powerpoint/2010/main" val="469896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494905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Rectangle 6"/>
          <p:cNvSpPr/>
          <p:nvPr userDrawn="1"/>
        </p:nvSpPr>
        <p:spPr>
          <a:xfrm>
            <a:off x="4683978" y="6400412"/>
            <a:ext cx="2824043" cy="276999"/>
          </a:xfrm>
          <a:prstGeom prst="rect">
            <a:avLst/>
          </a:prstGeom>
        </p:spPr>
        <p:txBody>
          <a:bodyPr wrap="none">
            <a:spAutoFit/>
          </a:bodyPr>
          <a:lstStyle/>
          <a:p>
            <a:r>
              <a:rPr lang="en-US" sz="1200" cap="small" baseline="0"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65965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4" name="Content Placeholder 3"/>
          <p:cNvSpPr>
            <a:spLocks noGrp="1"/>
          </p:cNvSpPr>
          <p:nvPr>
            <p:ph sz="half" idx="2"/>
          </p:nvPr>
        </p:nvSpPr>
        <p:spPr>
          <a:xfrm>
            <a:off x="79629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0" name="Footer Placeholder 9"/>
          <p:cNvSpPr>
            <a:spLocks noGrp="1"/>
          </p:cNvSpPr>
          <p:nvPr>
            <p:ph type="ftr" sz="quarter" idx="11"/>
          </p:nvPr>
        </p:nvSpPr>
        <p:spPr>
          <a:xfrm>
            <a:off x="2819400" y="6356350"/>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Content Placeholder 3"/>
          <p:cNvSpPr>
            <a:spLocks noGrp="1"/>
          </p:cNvSpPr>
          <p:nvPr>
            <p:ph sz="half" idx="13"/>
          </p:nvPr>
        </p:nvSpPr>
        <p:spPr>
          <a:xfrm>
            <a:off x="7962900" y="3935412"/>
            <a:ext cx="3390899"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Content Placeholder 2"/>
          <p:cNvSpPr>
            <a:spLocks noGrp="1"/>
          </p:cNvSpPr>
          <p:nvPr>
            <p:ph sz="half" idx="14"/>
          </p:nvPr>
        </p:nvSpPr>
        <p:spPr>
          <a:xfrm>
            <a:off x="838200" y="3935412"/>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9" name="Content Placeholder 3"/>
          <p:cNvSpPr>
            <a:spLocks noGrp="1"/>
          </p:cNvSpPr>
          <p:nvPr>
            <p:ph sz="half" idx="15"/>
          </p:nvPr>
        </p:nvSpPr>
        <p:spPr>
          <a:xfrm>
            <a:off x="43434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Content Placeholder 3"/>
          <p:cNvSpPr>
            <a:spLocks noGrp="1"/>
          </p:cNvSpPr>
          <p:nvPr>
            <p:ph sz="half" idx="16"/>
          </p:nvPr>
        </p:nvSpPr>
        <p:spPr>
          <a:xfrm>
            <a:off x="4343400" y="3935412"/>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96297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90688"/>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2876550" y="6356350"/>
            <a:ext cx="4114800" cy="365125"/>
          </a:xfrm>
        </p:spPr>
        <p:txBody>
          <a:bodyPr/>
          <a:lstStyle/>
          <a:p>
            <a:r>
              <a:rPr lang="en-US">
                <a:solidFill>
                  <a:schemeClr val="accent1">
                    <a:lumMod val="50000"/>
                  </a:schemeClr>
                </a:solidFill>
                <a:latin typeface="Arial" panose="020B0604020202020204" pitchFamily="34" charset="0"/>
                <a:cs typeface="Arial" panose="020B0604020202020204" pitchFamily="34" charset="0"/>
              </a:rPr>
              <a:t>CALPADS Data for SWD in Private Schools September 2022</a:t>
            </a:r>
            <a:endParaRPr lang="en-US" dirty="0">
              <a:solidFill>
                <a:schemeClr val="accent1">
                  <a:lumMod val="50000"/>
                </a:schemeClr>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195399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44157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Click to edit Master title style</a:t>
            </a:r>
          </a:p>
        </p:txBody>
      </p:sp>
      <p:sp>
        <p:nvSpPr>
          <p:cNvPr id="4" name="Footer Placeholder 3"/>
          <p:cNvSpPr>
            <a:spLocks noGrp="1"/>
          </p:cNvSpPr>
          <p:nvPr>
            <p:ph type="ftr" sz="quarter" idx="11"/>
          </p:nvPr>
        </p:nvSpPr>
        <p:spPr>
          <a:xfrm>
            <a:off x="2362200" y="6340475"/>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292019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629787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3885381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BD4257AD-90F9-4636-AD93-EC01DBF603ED}" type="slidenum">
              <a:rPr lang="en-US" smtClean="0"/>
              <a:t>‹#›</a:t>
            </a:fld>
            <a:endParaRPr lang="en-US" dirty="0"/>
          </a:p>
        </p:txBody>
      </p:sp>
      <p:sp>
        <p:nvSpPr>
          <p:cNvPr id="5" name="Content Placeholder 4"/>
          <p:cNvSpPr>
            <a:spLocks noGrp="1"/>
          </p:cNvSpPr>
          <p:nvPr>
            <p:ph sz="quarter" idx="11"/>
          </p:nvPr>
        </p:nvSpPr>
        <p:spPr>
          <a:xfrm>
            <a:off x="414867" y="1870687"/>
            <a:ext cx="11353799" cy="4268855"/>
          </a:xfrm>
        </p:spPr>
        <p:txBody>
          <a:bodyPr/>
          <a:lstStyle/>
          <a:p>
            <a:pPr lvl="0"/>
            <a:r>
              <a:rPr lang="en-US"/>
              <a:t>Click to edit Master text styles</a:t>
            </a:r>
          </a:p>
        </p:txBody>
      </p:sp>
    </p:spTree>
    <p:extLst>
      <p:ext uri="{BB962C8B-B14F-4D97-AF65-F5344CB8AC3E}">
        <p14:creationId xmlns:p14="http://schemas.microsoft.com/office/powerpoint/2010/main" val="3927715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t>‹#›</a:t>
            </a:fld>
            <a:endParaRPr lang="en-US" dirty="0"/>
          </a:p>
        </p:txBody>
      </p:sp>
      <p:sp>
        <p:nvSpPr>
          <p:cNvPr id="5" name="Title 1"/>
          <p:cNvSpPr>
            <a:spLocks noGrp="1"/>
          </p:cNvSpPr>
          <p:nvPr>
            <p:ph type="ctrTitle"/>
          </p:nvPr>
        </p:nvSpPr>
        <p:spPr>
          <a:xfrm>
            <a:off x="231645" y="1188779"/>
            <a:ext cx="11618976" cy="2048256"/>
          </a:xfrm>
        </p:spPr>
        <p:txBody>
          <a:bodyPr anchor="ctr">
            <a:normAutofit/>
          </a:bodyPr>
          <a:lstStyle>
            <a:lvl1pPr algn="ctr">
              <a:defRPr sz="4400" baseline="0"/>
            </a:lvl1pPr>
          </a:lstStyle>
          <a:p>
            <a:r>
              <a:rPr lang="en-US" dirty="0"/>
              <a:t>Click to edit Master title style</a:t>
            </a:r>
          </a:p>
        </p:txBody>
      </p:sp>
      <p:sp>
        <p:nvSpPr>
          <p:cNvPr id="6" name="Subtitle 2"/>
          <p:cNvSpPr>
            <a:spLocks noGrp="1"/>
          </p:cNvSpPr>
          <p:nvPr>
            <p:ph type="subTitle" idx="1"/>
          </p:nvPr>
        </p:nvSpPr>
        <p:spPr>
          <a:xfrm>
            <a:off x="231645" y="3784539"/>
            <a:ext cx="11618976" cy="2029968"/>
          </a:xfrm>
        </p:spPr>
        <p:txBody>
          <a:bodyPr>
            <a:norm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p:cNvCxnSpPr/>
          <p:nvPr userDrawn="1"/>
        </p:nvCxnSpPr>
        <p:spPr>
          <a:xfrm flipV="1">
            <a:off x="287217" y="3488497"/>
            <a:ext cx="11563404" cy="21466"/>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baseline="0" dirty="0">
                <a:solidFill>
                  <a:srgbClr val="000066"/>
                </a:solidFill>
                <a:latin typeface="Arial" panose="020B0604020202020204" pitchFamily="34" charset="0"/>
                <a:cs typeface="Arial" panose="020B0604020202020204" pitchFamily="34" charset="0"/>
              </a:rPr>
              <a:t>TONY THURMOND</a:t>
            </a:r>
          </a:p>
          <a:p>
            <a:r>
              <a:rPr lang="en-US" sz="1200" b="1" dirty="0">
                <a:solidFill>
                  <a:srgbClr val="000066"/>
                </a:solidFill>
                <a:latin typeface="Arial" panose="020B0604020202020204" pitchFamily="34" charset="0"/>
                <a:cs typeface="Arial" panose="020B0604020202020204" pitchFamily="34" charset="0"/>
              </a:rPr>
              <a:t>State</a:t>
            </a:r>
            <a:r>
              <a:rPr lang="en-US" sz="1200" b="1" baseline="0" dirty="0">
                <a:solidFill>
                  <a:srgbClr val="000066"/>
                </a:solidFill>
                <a:latin typeface="Arial" panose="020B0604020202020204" pitchFamily="34" charset="0"/>
                <a:cs typeface="Arial" panose="020B0604020202020204" pitchFamily="34" charset="0"/>
              </a:rPr>
              <a:t> Superintendent of Public Instruction</a:t>
            </a:r>
            <a:endParaRPr lang="en-US" sz="1200" b="1" dirty="0">
              <a:solidFill>
                <a:srgbClr val="0000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9591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solidFill>
                  <a:prstClr val="black"/>
                </a:solidFill>
              </a:rPr>
              <a:t>CALPADS Data for SWD in Private Schools September 2022</a:t>
            </a:r>
            <a:endParaRPr lang="en-US" dirty="0">
              <a:solidFill>
                <a:prstClr val="black"/>
              </a:solidFill>
            </a:endParaRPr>
          </a:p>
        </p:txBody>
      </p:sp>
      <p:sp>
        <p:nvSpPr>
          <p:cNvPr id="6" name="Slide Number Placeholder 5"/>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7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236603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5" name="Content Placeholder 4"/>
          <p:cNvSpPr>
            <a:spLocks noGrp="1"/>
          </p:cNvSpPr>
          <p:nvPr>
            <p:ph sz="quarter" idx="11"/>
          </p:nvPr>
        </p:nvSpPr>
        <p:spPr>
          <a:xfrm>
            <a:off x="414869" y="1837510"/>
            <a:ext cx="11353798" cy="4354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4416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42910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r>
              <a:rPr lang="en-US">
                <a:solidFill>
                  <a:prstClr val="black"/>
                </a:solidFill>
              </a:rPr>
              <a:t>CALPADS Data for SWD in Private Schools September 2022</a:t>
            </a:r>
            <a:endParaRPr lang="en-US" dirty="0">
              <a:solidFill>
                <a:prstClr val="black"/>
              </a:solidFill>
            </a:endParaRPr>
          </a:p>
        </p:txBody>
      </p:sp>
      <p:sp>
        <p:nvSpPr>
          <p:cNvPr id="5" name="Slide Number Placeholder 4"/>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112872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solidFill>
                  <a:prstClr val="black"/>
                </a:solidFill>
              </a:rPr>
              <a:t>CALPADS Data for SWD in Private Schools September 2022</a:t>
            </a:r>
            <a:endParaRPr lang="en-US" dirty="0">
              <a:solidFill>
                <a:prstClr val="black"/>
              </a:solidFill>
            </a:endParaRPr>
          </a:p>
        </p:txBody>
      </p:sp>
      <p:sp>
        <p:nvSpPr>
          <p:cNvPr id="6" name="Slide Number Placeholder 5"/>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925958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36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881833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Bef>
                <a:spcPts val="1200"/>
              </a:spcBef>
              <a:defRPr>
                <a:latin typeface="Arial" panose="020B0604020202020204" pitchFamily="34" charset="0"/>
                <a:cs typeface="Arial" panose="020B0604020202020204" pitchFamily="34" charset="0"/>
              </a:defRPr>
            </a:lvl1pPr>
            <a:lvl2pPr marL="685800" indent="-228600">
              <a:lnSpc>
                <a:spcPct val="100000"/>
              </a:lnSpc>
              <a:spcBef>
                <a:spcPts val="1200"/>
              </a:spcBef>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spcBef>
                <a:spcPts val="1200"/>
              </a:spcBef>
              <a:buFont typeface="Wingdings" panose="05000000000000000000" pitchFamily="2" charset="2"/>
              <a:buChar char="§"/>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49806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2712"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00128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lnSpc>
                <a:spcPct val="100000"/>
              </a:lnSpc>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lnSpc>
                <a:spcPct val="100000"/>
              </a:lnSpc>
              <a:spcBef>
                <a:spcPts val="1000"/>
              </a:spcBef>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a:t>CALPADS Data for SWD in Private Schools September 2022</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998408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1183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lnSpc>
                <a:spcPct val="100000"/>
              </a:lnSpc>
              <a:spcBef>
                <a:spcPts val="1200"/>
              </a:spcBef>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lnSpc>
                <a:spcPct val="100000"/>
              </a:lnSpc>
              <a:spcBef>
                <a:spcPts val="1200"/>
              </a:spcBef>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47936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lnSpc>
                <a:spcPct val="100000"/>
              </a:lnSpc>
              <a:spcBef>
                <a:spcPts val="1200"/>
              </a:spcBef>
              <a:defRPr sz="32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1707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9185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48736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340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3826275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1564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2896011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29988355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4200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1810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22398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0926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8210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24836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36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37117381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Bef>
                <a:spcPts val="1200"/>
              </a:spcBef>
              <a:defRPr>
                <a:latin typeface="Arial" panose="020B0604020202020204" pitchFamily="34" charset="0"/>
                <a:cs typeface="Arial" panose="020B0604020202020204" pitchFamily="34" charset="0"/>
              </a:defRPr>
            </a:lvl1pPr>
            <a:lvl2pPr marL="685800" indent="-228600">
              <a:lnSpc>
                <a:spcPct val="100000"/>
              </a:lnSpc>
              <a:spcBef>
                <a:spcPts val="1200"/>
              </a:spcBef>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spcBef>
                <a:spcPts val="1200"/>
              </a:spcBef>
              <a:buFont typeface="Wingdings" panose="05000000000000000000" pitchFamily="2" charset="2"/>
              <a:buChar char="§"/>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29941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2712"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3414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lnSpc>
                <a:spcPct val="100000"/>
              </a:lnSpc>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lnSpc>
                <a:spcPct val="100000"/>
              </a:lnSpc>
              <a:spcBef>
                <a:spcPts val="1000"/>
              </a:spcBef>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a:t>CALPADS Data for SWD in Private Schools September 2022</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420333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58838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lnSpc>
                <a:spcPct val="100000"/>
              </a:lnSpc>
              <a:spcBef>
                <a:spcPts val="1200"/>
              </a:spcBef>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lnSpc>
                <a:spcPct val="100000"/>
              </a:lnSpc>
              <a:spcBef>
                <a:spcPts val="1200"/>
              </a:spcBef>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99236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lnSpc>
                <a:spcPct val="100000"/>
              </a:lnSpc>
              <a:spcBef>
                <a:spcPts val="1200"/>
              </a:spcBef>
              <a:defRPr sz="32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13162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5" name="Content Placeholder 4"/>
          <p:cNvSpPr>
            <a:spLocks noGrp="1"/>
          </p:cNvSpPr>
          <p:nvPr>
            <p:ph sz="quarter" idx="11"/>
          </p:nvPr>
        </p:nvSpPr>
        <p:spPr>
          <a:xfrm>
            <a:off x="414869" y="1837510"/>
            <a:ext cx="11353798" cy="4354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2050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0166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53818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13814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687013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CALPADS Data for SWD in Private Schools September 2022</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94593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89396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758216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16368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32204586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34144826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35614112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September 2022</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421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960282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CALPADS Data for SWD in Private Schools September 2022</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99452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71655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95547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7162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20642923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September 2022</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344410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33276052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Title 1"/>
          <p:cNvSpPr>
            <a:spLocks noGrp="1"/>
          </p:cNvSpPr>
          <p:nvPr>
            <p:ph type="title"/>
          </p:nvPr>
        </p:nvSpPr>
        <p:spPr>
          <a:xfrm>
            <a:off x="0" y="15136"/>
            <a:ext cx="12192000" cy="1631102"/>
          </a:xfrm>
        </p:spPr>
        <p:txBody>
          <a:bodyPr/>
          <a:lstStyle>
            <a:lvl1pPr algn="ctr">
              <a:defRPr/>
            </a:lvl1pPr>
          </a:lstStyle>
          <a:p>
            <a:r>
              <a:rPr lang="en-US"/>
              <a:t>Click to edit Master title style</a:t>
            </a:r>
            <a:endParaRPr lang="en-US" dirty="0"/>
          </a:p>
        </p:txBody>
      </p:sp>
      <p:sp>
        <p:nvSpPr>
          <p:cNvPr id="6" name="Content Placeholder 2"/>
          <p:cNvSpPr>
            <a:spLocks noGrp="1"/>
          </p:cNvSpPr>
          <p:nvPr>
            <p:ph idx="1"/>
          </p:nvPr>
        </p:nvSpPr>
        <p:spPr>
          <a:xfrm>
            <a:off x="414868" y="1825625"/>
            <a:ext cx="11353800" cy="4351338"/>
          </a:xfrm>
        </p:spPr>
        <p:txBody>
          <a:bodyPr/>
          <a:lstStyle>
            <a:lvl2pPr marL="685800" indent="-228600">
              <a:buFont typeface="Symbol" panose="05050102010706020507" pitchFamily="18" charset="2"/>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88210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Title 1"/>
          <p:cNvSpPr>
            <a:spLocks noGrp="1"/>
          </p:cNvSpPr>
          <p:nvPr>
            <p:ph type="title"/>
          </p:nvPr>
        </p:nvSpPr>
        <p:spPr>
          <a:xfrm>
            <a:off x="0" y="15136"/>
            <a:ext cx="12192000" cy="1631102"/>
          </a:xfrm>
        </p:spPr>
        <p:txBody>
          <a:bodyPr/>
          <a:lstStyle>
            <a:lvl1pPr algn="ctr">
              <a:defRPr/>
            </a:lvl1pPr>
          </a:lstStyle>
          <a:p>
            <a:r>
              <a:rPr lang="en-US"/>
              <a:t>Click to edit Master title style</a:t>
            </a:r>
            <a:endParaRPr lang="en-US" dirty="0"/>
          </a:p>
        </p:txBody>
      </p:sp>
      <p:sp>
        <p:nvSpPr>
          <p:cNvPr id="6" name="Content Placeholder 2"/>
          <p:cNvSpPr>
            <a:spLocks noGrp="1"/>
          </p:cNvSpPr>
          <p:nvPr>
            <p:ph sz="half" idx="1"/>
          </p:nvPr>
        </p:nvSpPr>
        <p:spPr>
          <a:xfrm>
            <a:off x="362712"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06526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1617133"/>
            <a:ext cx="12192000" cy="3632199"/>
          </a:xfrm>
        </p:spPr>
        <p:txBody>
          <a:bodyPr/>
          <a:lstStyle>
            <a:lvl1pPr algn="ct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1621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ata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graphicFrame>
        <p:nvGraphicFramePr>
          <p:cNvPr id="5" name="Table 4"/>
          <p:cNvGraphicFramePr>
            <a:graphicFrameLocks noGrp="1"/>
          </p:cNvGraphicFramePr>
          <p:nvPr userDrawn="1"/>
        </p:nvGraphicFramePr>
        <p:xfrm>
          <a:off x="2032000" y="1776254"/>
          <a:ext cx="8128000" cy="148336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708965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solidFill>
                  <a:prstClr val="black"/>
                </a:solidFill>
              </a:rPr>
              <a:t>CALPADS Data for SWD in Private Schools September 2022</a:t>
            </a:r>
            <a:endParaRPr lang="en-US" dirty="0">
              <a:solidFill>
                <a:prstClr val="black"/>
              </a:solidFill>
            </a:endParaRP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820765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1"/>
          </p:nvPr>
        </p:nvSpPr>
        <p:spPr>
          <a:xfrm>
            <a:off x="414867" y="1870687"/>
            <a:ext cx="6501981" cy="4268855"/>
          </a:xfrm>
        </p:spPr>
        <p:txBody>
          <a:bodyPr/>
          <a:lstStyle/>
          <a:p>
            <a:pPr lvl="0"/>
            <a:r>
              <a:rPr lang="en-US"/>
              <a:t>Click to edit Master text styles</a:t>
            </a:r>
          </a:p>
        </p:txBody>
      </p:sp>
      <p:sp>
        <p:nvSpPr>
          <p:cNvPr id="6" name="Content Placeholder 4"/>
          <p:cNvSpPr>
            <a:spLocks noGrp="1"/>
          </p:cNvSpPr>
          <p:nvPr>
            <p:ph sz="quarter" idx="12"/>
          </p:nvPr>
        </p:nvSpPr>
        <p:spPr>
          <a:xfrm>
            <a:off x="7007382" y="1870686"/>
            <a:ext cx="4904202" cy="4268855"/>
          </a:xfrm>
        </p:spPr>
        <p:txBody>
          <a:bodyPr/>
          <a:lstStyle/>
          <a:p>
            <a:pPr lvl="0"/>
            <a:r>
              <a:rPr lang="en-US"/>
              <a:t>Click to edit Master text styles</a:t>
            </a:r>
          </a:p>
        </p:txBody>
      </p:sp>
    </p:spTree>
    <p:extLst>
      <p:ext uri="{BB962C8B-B14F-4D97-AF65-F5344CB8AC3E}">
        <p14:creationId xmlns:p14="http://schemas.microsoft.com/office/powerpoint/2010/main" val="23959679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2309" y="1296728"/>
            <a:ext cx="11494169" cy="3632199"/>
          </a:xfrm>
        </p:spPr>
        <p:txBody>
          <a:bodyPr/>
          <a:lstStyle>
            <a:lvl1pPr algn="ctr">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7783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theme" Target="../theme/theme3.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theme" Target="../theme/theme4.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10" Type="http://schemas.openxmlformats.org/officeDocument/2006/relationships/theme" Target="../theme/theme5.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theme" Target="../theme/theme6.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theme" Target="../theme/theme7.xml"/><Relationship Id="rId5" Type="http://schemas.openxmlformats.org/officeDocument/2006/relationships/slideLayout" Target="../slideLayouts/slideLayout68.xml"/><Relationship Id="rId4"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440044513"/>
      </p:ext>
    </p:extLst>
  </p:cSld>
  <p:clrMap bg1="lt1" tx1="dk1" bg2="lt2" tx2="dk2" accent1="accent1" accent2="accent2" accent3="accent3" accent4="accent4" accent5="accent5" accent6="accent6" hlink="hlink" folHlink="folHlink"/>
  <p:sldLayoutIdLst>
    <p:sldLayoutId id="2147483660" r:id="rId1"/>
    <p:sldLayoutId id="2147483652" r:id="rId2"/>
    <p:sldLayoutId id="2147483661" r:id="rId3"/>
    <p:sldLayoutId id="2147483653" r:id="rId4"/>
    <p:sldLayoutId id="2147483654" r:id="rId5"/>
    <p:sldLayoutId id="2147483656" r:id="rId6"/>
    <p:sldLayoutId id="2147483657" r:id="rId7"/>
    <p:sldLayoutId id="2147483662" r:id="rId8"/>
    <p:sldLayoutId id="2147483735" r:id="rId9"/>
    <p:sldLayoutId id="2147483740" r:id="rId10"/>
    <p:sldLayoutId id="2147483741" r:id="rId11"/>
  </p:sldLayoutIdLst>
  <p:hf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4868" y="168442"/>
            <a:ext cx="11353799" cy="1477796"/>
          </a:xfrm>
          <a:prstGeom prst="rect">
            <a:avLst/>
          </a:prstGeom>
        </p:spPr>
        <p:txBody>
          <a:bodyPr vert="horz" lIns="91440" tIns="45720" rIns="91440" bIns="45720" rtlCol="0" anchor="ctr">
            <a:normAutofit/>
          </a:bodyPr>
          <a:lstStyle/>
          <a:p>
            <a:pPr lvl="0" algn="ctr"/>
            <a:r>
              <a:rPr lang="en-US"/>
              <a:t>Click to edit Master title style</a:t>
            </a:r>
            <a:endParaRPr lang="en-US" dirty="0"/>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
        <p:nvSpPr>
          <p:cNvPr id="7" name="TextBox 6"/>
          <p:cNvSpPr txBox="1"/>
          <p:nvPr userDrawn="1"/>
        </p:nvSpPr>
        <p:spPr>
          <a:xfrm>
            <a:off x="9557238" y="6304085"/>
            <a:ext cx="2211429" cy="276999"/>
          </a:xfrm>
          <a:prstGeom prst="rect">
            <a:avLst/>
          </a:prstGeom>
          <a:noFill/>
        </p:spPr>
        <p:txBody>
          <a:bodyPr wrap="square" rtlCol="0">
            <a:spAutoFit/>
          </a:bodyPr>
          <a:lstStyle/>
          <a:p>
            <a:pPr algn="r"/>
            <a:fld id="{5B3829BB-2178-4CA1-8AC7-3DE4BF5274F9}" type="slidenum">
              <a:rPr lang="en-US" sz="1200" smtClean="0">
                <a:solidFill>
                  <a:prstClr val="black"/>
                </a:solidFill>
                <a:latin typeface="Arial" panose="020B0604020202020204" pitchFamily="34" charset="0"/>
                <a:cs typeface="Arial" panose="020B0604020202020204" pitchFamily="34" charset="0"/>
              </a:rPr>
              <a:pPr algn="r"/>
              <a:t>‹#›</a:t>
            </a:fld>
            <a:endParaRPr lang="en-US"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9132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8" r:id="rId3"/>
    <p:sldLayoutId id="2147483742" r:id="rId4"/>
  </p:sldLayoutIdLst>
  <p:hf hd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spcAft>
          <a:spcPts val="600"/>
        </a:spcAft>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748302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918166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1898753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1" r:id="rId8"/>
    <p:sldLayoutId id="2147483713" r:id="rId9"/>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September 2022</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448861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4" r:id="rId8"/>
    <p:sldLayoutId id="2147483725" r:id="rId9"/>
    <p:sldLayoutId id="2147483726" r:id="rId10"/>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5136"/>
            <a:ext cx="12192000" cy="1631102"/>
          </a:xfrm>
          <a:prstGeom prst="rect">
            <a:avLst/>
          </a:prstGeom>
        </p:spPr>
        <p:txBody>
          <a:bodyPr vert="horz" lIns="91440" tIns="45720" rIns="91440" bIns="45720" rtlCol="0" anchor="ctr">
            <a:normAutofit/>
          </a:bodyPr>
          <a:lstStyle/>
          <a:p>
            <a:pPr lvl="0" algn="ctr"/>
            <a:r>
              <a:rPr lang="en-US"/>
              <a:t>Click to edit Master title style</a:t>
            </a:r>
            <a:endParaRPr lang="en-US" dirty="0"/>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168384"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364461761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Lst>
  <p:hf hd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4868" y="168442"/>
            <a:ext cx="11353799" cy="1477796"/>
          </a:xfrm>
          <a:prstGeom prst="rect">
            <a:avLst/>
          </a:prstGeom>
        </p:spPr>
        <p:txBody>
          <a:bodyPr vert="horz" lIns="91440" tIns="45720" rIns="91440" bIns="45720" rtlCol="0" anchor="ctr">
            <a:normAutofit/>
          </a:bodyPr>
          <a:lstStyle/>
          <a:p>
            <a:pPr lvl="0" algn="ctr"/>
            <a:r>
              <a:rPr lang="en-US"/>
              <a:t>Click to edit Master title style</a:t>
            </a:r>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168384"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2239762847"/>
      </p:ext>
    </p:extLst>
  </p:cSld>
  <p:clrMap bg1="lt1" tx1="dk1" bg2="lt2" tx2="dk2" accent1="accent1" accent2="accent2" accent3="accent3" accent4="accent4" accent5="accent5" accent6="accent6" hlink="hlink" folHlink="folHlink"/>
  <p:sldLayoutIdLst>
    <p:sldLayoutId id="2147483737" r:id="rId1"/>
    <p:sldLayoutId id="2147483738" r:id="rId2"/>
  </p:sldLayoutIdLst>
  <p:hf hd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spcAft>
          <a:spcPts val="600"/>
        </a:spcAft>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796925" indent="-339725"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711325" indent="-339725" algn="l" defTabSz="914400" rtl="0" eaLnBrk="1" latinLnBrk="0" hangingPunct="1">
        <a:lnSpc>
          <a:spcPct val="90000"/>
        </a:lnSpc>
        <a:spcBef>
          <a:spcPts val="6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8" Type="http://schemas.openxmlformats.org/officeDocument/2006/relationships/hyperlink" Target="https://www.cde.ca.gov/ds/sp/cl/swdreporting.asp" TargetMode="External"/><Relationship Id="rId3" Type="http://schemas.openxmlformats.org/officeDocument/2006/relationships/hyperlink" Target="https://www2.ed.gov/admins/lead/speced/privateschools/idea.pdf" TargetMode="External"/><Relationship Id="rId7" Type="http://schemas.openxmlformats.org/officeDocument/2006/relationships/hyperlink" Target="https://www.cde.ca.gov/ds/sp/cl/calpadsupdflash193.asp" TargetMode="External"/><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hyperlink" Target="https://www.cde.ca.gov/ds/sp/cl/calpadsupdflash167.asp" TargetMode="External"/><Relationship Id="rId5" Type="http://schemas.openxmlformats.org/officeDocument/2006/relationships/hyperlink" Target="https://www.cde.ca.gov/ds/sp/cl/calpadsupdflash161.asp" TargetMode="External"/><Relationship Id="rId4" Type="http://schemas.openxmlformats.org/officeDocument/2006/relationships/hyperlink" Target="https://sites.ed.gov/idea/files/Private_School_QA_April_2011.pdf" TargetMode="External"/><Relationship Id="rId9" Type="http://schemas.openxmlformats.org/officeDocument/2006/relationships/hyperlink" Target="https://www.cde.ca.gov/ds/sp/cl/calpadsfaqs.asp"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freepngimg.com/png/88553-emoticon-area-text-smiley-question-mark" TargetMode="External"/><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99426" y="902525"/>
            <a:ext cx="11618976" cy="227412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Arial" panose="020B0604020202020204" pitchFamily="34" charset="0"/>
              </a:defRPr>
            </a:lvl1pPr>
          </a:lstStyle>
          <a:p>
            <a:r>
              <a:rPr lang="en-US" b="1" dirty="0"/>
              <a:t>CALPADS Data for Students with Disabilities in Private Schools</a:t>
            </a:r>
          </a:p>
        </p:txBody>
      </p:sp>
      <p:sp>
        <p:nvSpPr>
          <p:cNvPr id="7" name="Subtitle 2"/>
          <p:cNvSpPr txBox="1">
            <a:spLocks/>
          </p:cNvSpPr>
          <p:nvPr/>
        </p:nvSpPr>
        <p:spPr>
          <a:xfrm>
            <a:off x="188979" y="3681351"/>
            <a:ext cx="11618976" cy="31724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600" b="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spcBef>
                <a:spcPts val="0"/>
              </a:spcBef>
            </a:pPr>
            <a:endParaRPr lang="en-US" sz="2400" b="0" dirty="0"/>
          </a:p>
          <a:p>
            <a:pPr>
              <a:lnSpc>
                <a:spcPct val="110000"/>
              </a:lnSpc>
              <a:spcBef>
                <a:spcPts val="0"/>
              </a:spcBef>
            </a:pPr>
            <a:endParaRPr lang="en-US" sz="2400" b="0" dirty="0"/>
          </a:p>
          <a:p>
            <a:pPr lvl="0">
              <a:lnSpc>
                <a:spcPct val="110000"/>
              </a:lnSpc>
              <a:spcBef>
                <a:spcPts val="0"/>
              </a:spcBef>
            </a:pPr>
            <a:endParaRPr lang="en-US" sz="2400" b="0" dirty="0"/>
          </a:p>
        </p:txBody>
      </p:sp>
      <p:sp>
        <p:nvSpPr>
          <p:cNvPr id="4" name="Subtitle 2">
            <a:extLst>
              <a:ext uri="{FF2B5EF4-FFF2-40B4-BE49-F238E27FC236}">
                <a16:creationId xmlns:a16="http://schemas.microsoft.com/office/drawing/2014/main" id="{3847A11B-ADC7-4324-AE5A-59258DFF56BE}"/>
              </a:ext>
            </a:extLst>
          </p:cNvPr>
          <p:cNvSpPr txBox="1">
            <a:spLocks/>
          </p:cNvSpPr>
          <p:nvPr/>
        </p:nvSpPr>
        <p:spPr>
          <a:xfrm>
            <a:off x="6008914" y="3681351"/>
            <a:ext cx="5994107" cy="28025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600" b="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00000"/>
              </a:lnSpc>
              <a:spcBef>
                <a:spcPts val="600"/>
              </a:spcBef>
              <a:spcAft>
                <a:spcPts val="600"/>
              </a:spcAft>
            </a:pPr>
            <a:endParaRPr lang="en-US" sz="2000" b="0" dirty="0"/>
          </a:p>
        </p:txBody>
      </p:sp>
      <p:sp>
        <p:nvSpPr>
          <p:cNvPr id="5" name="Title 1">
            <a:extLst>
              <a:ext uri="{FF2B5EF4-FFF2-40B4-BE49-F238E27FC236}">
                <a16:creationId xmlns:a16="http://schemas.microsoft.com/office/drawing/2014/main" id="{AE0694D0-FF35-40F1-BFA1-38429B58A80F}"/>
              </a:ext>
            </a:extLst>
          </p:cNvPr>
          <p:cNvSpPr txBox="1">
            <a:spLocks/>
          </p:cNvSpPr>
          <p:nvPr/>
        </p:nvSpPr>
        <p:spPr>
          <a:xfrm>
            <a:off x="102444" y="3681351"/>
            <a:ext cx="11618976" cy="9619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Arial" panose="020B0604020202020204" pitchFamily="34" charset="0"/>
              </a:defRPr>
            </a:lvl1pPr>
          </a:lstStyle>
          <a:p>
            <a:r>
              <a:rPr lang="en-US" sz="3600" dirty="0"/>
              <a:t>September 20, 2022</a:t>
            </a:r>
          </a:p>
        </p:txBody>
      </p:sp>
      <p:sp>
        <p:nvSpPr>
          <p:cNvPr id="2" name="Slide Number Placeholder 1">
            <a:extLst>
              <a:ext uri="{FF2B5EF4-FFF2-40B4-BE49-F238E27FC236}">
                <a16:creationId xmlns:a16="http://schemas.microsoft.com/office/drawing/2014/main" id="{19A357C2-A8FE-4008-8B0E-55B8E876AF84}"/>
              </a:ext>
            </a:extLst>
          </p:cNvPr>
          <p:cNvSpPr>
            <a:spLocks noGrp="1"/>
          </p:cNvSpPr>
          <p:nvPr>
            <p:ph type="sldNum" sz="quarter" idx="10"/>
          </p:nvPr>
        </p:nvSpPr>
        <p:spPr/>
        <p:txBody>
          <a:bodyPr/>
          <a:lstStyle/>
          <a:p>
            <a:fld id="{BD4257AD-90F9-4636-AD93-EC01DBF603ED}" type="slidenum">
              <a:rPr lang="en-US" smtClean="0"/>
              <a:t>1</a:t>
            </a:fld>
            <a:endParaRPr lang="en-US" dirty="0"/>
          </a:p>
        </p:txBody>
      </p:sp>
    </p:spTree>
    <p:extLst>
      <p:ext uri="{BB962C8B-B14F-4D97-AF65-F5344CB8AC3E}">
        <p14:creationId xmlns:p14="http://schemas.microsoft.com/office/powerpoint/2010/main" val="4121684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09EB-B271-4F60-BB0D-FCADC3D50637}"/>
              </a:ext>
            </a:extLst>
          </p:cNvPr>
          <p:cNvSpPr>
            <a:spLocks noGrp="1"/>
          </p:cNvSpPr>
          <p:nvPr>
            <p:ph type="title"/>
          </p:nvPr>
        </p:nvSpPr>
        <p:spPr/>
        <p:txBody>
          <a:bodyPr/>
          <a:lstStyle/>
          <a:p>
            <a:r>
              <a:rPr lang="en-US" b="1" dirty="0"/>
              <a:t>Today’s Presenters</a:t>
            </a:r>
          </a:p>
        </p:txBody>
      </p:sp>
      <p:sp>
        <p:nvSpPr>
          <p:cNvPr id="4" name="Content Placeholder 3">
            <a:extLst>
              <a:ext uri="{FF2B5EF4-FFF2-40B4-BE49-F238E27FC236}">
                <a16:creationId xmlns:a16="http://schemas.microsoft.com/office/drawing/2014/main" id="{D87758F8-7CBB-4E07-BA4D-C6EAA8EC0374}"/>
              </a:ext>
            </a:extLst>
          </p:cNvPr>
          <p:cNvSpPr>
            <a:spLocks noGrp="1"/>
          </p:cNvSpPr>
          <p:nvPr>
            <p:ph idx="1"/>
          </p:nvPr>
        </p:nvSpPr>
        <p:spPr/>
        <p:txBody>
          <a:bodyPr vert="horz" lIns="91440" tIns="45720" rIns="91440" bIns="45720" rtlCol="0" anchor="t">
            <a:normAutofit/>
          </a:bodyPr>
          <a:lstStyle/>
          <a:p>
            <a:pPr>
              <a:lnSpc>
                <a:spcPct val="110000"/>
              </a:lnSpc>
              <a:spcBef>
                <a:spcPts val="0"/>
              </a:spcBef>
            </a:pPr>
            <a:r>
              <a:rPr lang="en-US" sz="2800" dirty="0"/>
              <a:t>Brandi Jauregui, Technology Services Division, CDE</a:t>
            </a:r>
          </a:p>
          <a:p>
            <a:pPr>
              <a:lnSpc>
                <a:spcPct val="110000"/>
              </a:lnSpc>
              <a:spcBef>
                <a:spcPts val="0"/>
              </a:spcBef>
            </a:pPr>
            <a:r>
              <a:rPr lang="en-US" sz="2800" dirty="0">
                <a:latin typeface="Arial"/>
                <a:cs typeface="Arial"/>
              </a:rPr>
              <a:t>Joseph Tan, Special Education Division, CDE</a:t>
            </a:r>
          </a:p>
          <a:p>
            <a:pPr>
              <a:lnSpc>
                <a:spcPct val="110000"/>
              </a:lnSpc>
              <a:spcBef>
                <a:spcPts val="0"/>
              </a:spcBef>
            </a:pPr>
            <a:r>
              <a:rPr lang="en-US" sz="2800" dirty="0"/>
              <a:t>Christopher Williams, Special Education Division, CDE</a:t>
            </a:r>
          </a:p>
        </p:txBody>
      </p:sp>
      <p:sp>
        <p:nvSpPr>
          <p:cNvPr id="3" name="Slide Number Placeholder 2">
            <a:extLst>
              <a:ext uri="{FF2B5EF4-FFF2-40B4-BE49-F238E27FC236}">
                <a16:creationId xmlns:a16="http://schemas.microsoft.com/office/drawing/2014/main" id="{9FC86BEF-DC03-4BF5-984C-F475C26401E8}"/>
              </a:ext>
            </a:extLst>
          </p:cNvPr>
          <p:cNvSpPr>
            <a:spLocks noGrp="1"/>
          </p:cNvSpPr>
          <p:nvPr>
            <p:ph type="sldNum" sz="quarter" idx="12"/>
          </p:nvPr>
        </p:nvSpPr>
        <p:spPr>
          <a:prstGeom prst="rect">
            <a:avLst/>
          </a:prstGeom>
        </p:spPr>
        <p:txBody>
          <a:bodyPr/>
          <a:lstStyle/>
          <a:p>
            <a:fld id="{BD4257AD-90F9-4636-AD93-EC01DBF603ED}" type="slidenum">
              <a:rPr lang="en-US" smtClean="0"/>
              <a:t>2</a:t>
            </a:fld>
            <a:endParaRPr lang="en-US" dirty="0"/>
          </a:p>
        </p:txBody>
      </p:sp>
      <p:sp>
        <p:nvSpPr>
          <p:cNvPr id="5" name="Footer Placeholder 4">
            <a:extLst>
              <a:ext uri="{FF2B5EF4-FFF2-40B4-BE49-F238E27FC236}">
                <a16:creationId xmlns:a16="http://schemas.microsoft.com/office/drawing/2014/main" id="{B4DFCF26-1F47-4849-A054-892D482AA413}"/>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239519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Content Placeholder 3"/>
          <p:cNvSpPr>
            <a:spLocks noGrp="1"/>
          </p:cNvSpPr>
          <p:nvPr>
            <p:ph idx="1"/>
          </p:nvPr>
        </p:nvSpPr>
        <p:spPr/>
        <p:txBody>
          <a:bodyPr>
            <a:normAutofit fontScale="62500" lnSpcReduction="20000"/>
          </a:bodyPr>
          <a:lstStyle/>
          <a:p>
            <a:r>
              <a:rPr lang="en-US" sz="4800" dirty="0"/>
              <a:t>Users will understand:</a:t>
            </a:r>
          </a:p>
          <a:p>
            <a:pPr lvl="1"/>
            <a:r>
              <a:rPr lang="en-US" sz="4800" dirty="0"/>
              <a:t>Who has “Child Find” responsibility for private school students</a:t>
            </a:r>
          </a:p>
          <a:p>
            <a:pPr lvl="1"/>
            <a:r>
              <a:rPr lang="en-US" sz="4800" dirty="0"/>
              <a:t>What responsibilities do LEAs have for private school SWDs under IDEA</a:t>
            </a:r>
          </a:p>
          <a:p>
            <a:pPr lvl="1"/>
            <a:r>
              <a:rPr lang="en-US" sz="4800" dirty="0"/>
              <a:t>Which data are required to be submitted to CALPADS for SWD in private schools in specific scenarios</a:t>
            </a:r>
          </a:p>
          <a:p>
            <a:pPr lvl="1"/>
            <a:r>
              <a:rPr lang="en-US" sz="4800" dirty="0"/>
              <a:t>Who is responsible for submitting data to CALPADS for SWD in private schools</a:t>
            </a:r>
          </a:p>
        </p:txBody>
      </p:sp>
      <p:sp>
        <p:nvSpPr>
          <p:cNvPr id="3" name="Slide Number Placeholder 2"/>
          <p:cNvSpPr>
            <a:spLocks noGrp="1"/>
          </p:cNvSpPr>
          <p:nvPr>
            <p:ph type="sldNum" sz="quarter" idx="12"/>
          </p:nvPr>
        </p:nvSpPr>
        <p:spPr/>
        <p:txBody>
          <a:bodyPr/>
          <a:lstStyle/>
          <a:p>
            <a:fld id="{BD4257AD-90F9-4636-AD93-EC01DBF603ED}" type="slidenum">
              <a:rPr lang="en-US" smtClean="0"/>
              <a:t>3</a:t>
            </a:fld>
            <a:endParaRPr lang="en-US" dirty="0"/>
          </a:p>
        </p:txBody>
      </p:sp>
      <p:sp>
        <p:nvSpPr>
          <p:cNvPr id="5" name="Footer Placeholder 4">
            <a:extLst>
              <a:ext uri="{FF2B5EF4-FFF2-40B4-BE49-F238E27FC236}">
                <a16:creationId xmlns:a16="http://schemas.microsoft.com/office/drawing/2014/main" id="{CAE6C09D-5BBD-4800-A148-DBBCE53FC841}"/>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858438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FB81-A115-442B-AEAD-F60B2DEDE1D5}"/>
              </a:ext>
            </a:extLst>
          </p:cNvPr>
          <p:cNvSpPr>
            <a:spLocks noGrp="1"/>
          </p:cNvSpPr>
          <p:nvPr>
            <p:ph type="title"/>
          </p:nvPr>
        </p:nvSpPr>
        <p:spPr/>
        <p:txBody>
          <a:bodyPr/>
          <a:lstStyle/>
          <a:p>
            <a:r>
              <a:rPr lang="en-US" dirty="0"/>
              <a:t>Acronyms</a:t>
            </a:r>
          </a:p>
        </p:txBody>
      </p:sp>
      <p:sp>
        <p:nvSpPr>
          <p:cNvPr id="4" name="Content Placeholder 3">
            <a:extLst>
              <a:ext uri="{FF2B5EF4-FFF2-40B4-BE49-F238E27FC236}">
                <a16:creationId xmlns:a16="http://schemas.microsoft.com/office/drawing/2014/main" id="{0C928E8B-D361-4F5D-9B27-0F0A372E2A1B}"/>
              </a:ext>
            </a:extLst>
          </p:cNvPr>
          <p:cNvSpPr>
            <a:spLocks noGrp="1"/>
          </p:cNvSpPr>
          <p:nvPr>
            <p:ph idx="1"/>
          </p:nvPr>
        </p:nvSpPr>
        <p:spPr/>
        <p:txBody>
          <a:bodyPr>
            <a:normAutofit fontScale="92500" lnSpcReduction="20000"/>
          </a:bodyPr>
          <a:lstStyle/>
          <a:p>
            <a:r>
              <a:rPr lang="en-US" dirty="0"/>
              <a:t>SWD – Students with disabilities</a:t>
            </a:r>
          </a:p>
          <a:p>
            <a:r>
              <a:rPr lang="en-US" dirty="0"/>
              <a:t>DOR – District of residence</a:t>
            </a:r>
          </a:p>
          <a:p>
            <a:r>
              <a:rPr lang="en-US" dirty="0"/>
              <a:t>DOL – District of location</a:t>
            </a:r>
          </a:p>
          <a:p>
            <a:r>
              <a:rPr lang="en-US" dirty="0"/>
              <a:t>SPED – Special Education File</a:t>
            </a:r>
          </a:p>
          <a:p>
            <a:r>
              <a:rPr lang="en-US" dirty="0"/>
              <a:t>SSRV – Student Services File</a:t>
            </a:r>
          </a:p>
          <a:p>
            <a:r>
              <a:rPr lang="en-US" dirty="0"/>
              <a:t>PSTS – Postsecondary Status File</a:t>
            </a:r>
          </a:p>
          <a:p>
            <a:r>
              <a:rPr lang="en-US" dirty="0"/>
              <a:t>IEP – Individualized Education Program</a:t>
            </a:r>
          </a:p>
          <a:p>
            <a:r>
              <a:rPr lang="en-US" dirty="0"/>
              <a:t>ISP – Individualized Service Plan</a:t>
            </a:r>
          </a:p>
        </p:txBody>
      </p:sp>
      <p:sp>
        <p:nvSpPr>
          <p:cNvPr id="3" name="Slide Number Placeholder 2">
            <a:extLst>
              <a:ext uri="{FF2B5EF4-FFF2-40B4-BE49-F238E27FC236}">
                <a16:creationId xmlns:a16="http://schemas.microsoft.com/office/drawing/2014/main" id="{5E1FD4E6-0772-4919-A408-0F558E49B80B}"/>
              </a:ext>
            </a:extLst>
          </p:cNvPr>
          <p:cNvSpPr>
            <a:spLocks noGrp="1"/>
          </p:cNvSpPr>
          <p:nvPr>
            <p:ph type="sldNum" sz="quarter" idx="12"/>
          </p:nvPr>
        </p:nvSpPr>
        <p:spPr/>
        <p:txBody>
          <a:bodyPr/>
          <a:lstStyle/>
          <a:p>
            <a:fld id="{BD4257AD-90F9-4636-AD93-EC01DBF603ED}" type="slidenum">
              <a:rPr lang="en-US" smtClean="0"/>
              <a:t>4</a:t>
            </a:fld>
            <a:endParaRPr lang="en-US" dirty="0"/>
          </a:p>
        </p:txBody>
      </p:sp>
      <p:sp>
        <p:nvSpPr>
          <p:cNvPr id="5" name="Footer Placeholder 4">
            <a:extLst>
              <a:ext uri="{FF2B5EF4-FFF2-40B4-BE49-F238E27FC236}">
                <a16:creationId xmlns:a16="http://schemas.microsoft.com/office/drawing/2014/main" id="{FDAC4ADC-79D0-4274-B745-677BB6608A36}"/>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563865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IDEA Law and Guidance</a:t>
            </a:r>
          </a:p>
        </p:txBody>
      </p:sp>
    </p:spTree>
    <p:extLst>
      <p:ext uri="{BB962C8B-B14F-4D97-AF65-F5344CB8AC3E}">
        <p14:creationId xmlns:p14="http://schemas.microsoft.com/office/powerpoint/2010/main" val="260715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Law – Child Find</a:t>
            </a:r>
          </a:p>
        </p:txBody>
      </p:sp>
      <p:sp>
        <p:nvSpPr>
          <p:cNvPr id="5" name="Content Placeholder 4"/>
          <p:cNvSpPr>
            <a:spLocks noGrp="1"/>
          </p:cNvSpPr>
          <p:nvPr>
            <p:ph idx="1"/>
          </p:nvPr>
        </p:nvSpPr>
        <p:spPr/>
        <p:txBody>
          <a:bodyPr>
            <a:normAutofit fontScale="92500" lnSpcReduction="20000"/>
          </a:bodyPr>
          <a:lstStyle/>
          <a:p>
            <a:r>
              <a:rPr lang="en-US" dirty="0"/>
              <a:t>Child find requirements for parentally placed private school children can be found in 34 CFR Section 300.131</a:t>
            </a:r>
          </a:p>
          <a:p>
            <a:pPr lvl="1"/>
            <a:r>
              <a:rPr lang="en-US" dirty="0"/>
              <a:t>In California, students who are homeschooled by their parent are also considered parentally placed in private school</a:t>
            </a:r>
          </a:p>
          <a:p>
            <a:r>
              <a:rPr lang="en-US" dirty="0"/>
              <a:t>Count of eligible SWDs enrolled at </a:t>
            </a:r>
            <a:r>
              <a:rPr lang="en-US" b="1" dirty="0"/>
              <a:t>non-profit</a:t>
            </a:r>
            <a:r>
              <a:rPr lang="en-US" dirty="0"/>
              <a:t> private schools is needed to calculate the proportionate share of IDEA Part B funds that the LEA where the private school is located must expend for SWDs in private schools</a:t>
            </a:r>
          </a:p>
        </p:txBody>
      </p:sp>
      <p:sp>
        <p:nvSpPr>
          <p:cNvPr id="3" name="Footer Placeholder 2"/>
          <p:cNvSpPr>
            <a:spLocks noGrp="1"/>
          </p:cNvSpPr>
          <p:nvPr>
            <p:ph type="ftr" sz="quarter" idx="11"/>
          </p:nvPr>
        </p:nvSpPr>
        <p:spPr/>
        <p:txBody>
          <a:bodyPr/>
          <a:lstStyle/>
          <a:p>
            <a:r>
              <a:rPr lang="en-US"/>
              <a:t>CALPADS Data for SWD in Private Schools September 2022</a:t>
            </a:r>
            <a:endParaRPr lang="en-US" dirty="0"/>
          </a:p>
        </p:txBody>
      </p:sp>
      <p:sp>
        <p:nvSpPr>
          <p:cNvPr id="4" name="Slide Number Placeholder 3"/>
          <p:cNvSpPr>
            <a:spLocks noGrp="1"/>
          </p:cNvSpPr>
          <p:nvPr>
            <p:ph type="sldNum" sz="quarter" idx="12"/>
          </p:nvPr>
        </p:nvSpPr>
        <p:spPr/>
        <p:txBody>
          <a:bodyPr/>
          <a:lstStyle/>
          <a:p>
            <a:fld id="{E3F07B27-5348-4263-B67F-EF7FF0A6AD4A}" type="slidenum">
              <a:rPr lang="en-US" smtClean="0">
                <a:solidFill>
                  <a:prstClr val="black">
                    <a:tint val="75000"/>
                  </a:prstClr>
                </a:solidFill>
              </a:rPr>
              <a:pPr/>
              <a:t>6</a:t>
            </a:fld>
            <a:endParaRPr lang="en-US" dirty="0">
              <a:solidFill>
                <a:prstClr val="black">
                  <a:tint val="75000"/>
                </a:prstClr>
              </a:solidFill>
            </a:endParaRPr>
          </a:p>
        </p:txBody>
      </p:sp>
    </p:spTree>
    <p:extLst>
      <p:ext uri="{BB962C8B-B14F-4D97-AF65-F5344CB8AC3E}">
        <p14:creationId xmlns:p14="http://schemas.microsoft.com/office/powerpoint/2010/main" val="506898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LEA is responsible for conducting Child Find for SWD in private schools?</a:t>
            </a:r>
          </a:p>
        </p:txBody>
      </p:sp>
      <p:sp>
        <p:nvSpPr>
          <p:cNvPr id="3" name="Content Placeholder 2"/>
          <p:cNvSpPr>
            <a:spLocks noGrp="1"/>
          </p:cNvSpPr>
          <p:nvPr>
            <p:ph idx="1"/>
          </p:nvPr>
        </p:nvSpPr>
        <p:spPr/>
        <p:txBody>
          <a:bodyPr>
            <a:normAutofit fontScale="92500"/>
          </a:bodyPr>
          <a:lstStyle/>
          <a:p>
            <a:r>
              <a:rPr lang="en-US" dirty="0"/>
              <a:t>LEA where the private school is LOCATED (34 CFR Section 300.131) is responsible for:</a:t>
            </a:r>
          </a:p>
          <a:p>
            <a:pPr lvl="1"/>
            <a:r>
              <a:rPr lang="en-US" dirty="0"/>
              <a:t>Locating</a:t>
            </a:r>
          </a:p>
          <a:p>
            <a:pPr lvl="1"/>
            <a:r>
              <a:rPr lang="en-US" dirty="0"/>
              <a:t>Identifying</a:t>
            </a:r>
          </a:p>
          <a:p>
            <a:pPr lvl="1"/>
            <a:r>
              <a:rPr lang="en-US" dirty="0"/>
              <a:t>Evaluating</a:t>
            </a:r>
          </a:p>
          <a:p>
            <a:pPr marL="457200" lvl="1" indent="0">
              <a:buNone/>
            </a:pPr>
            <a:r>
              <a:rPr lang="en-US" dirty="0"/>
              <a:t>students with disabilities who are enrolled by their parents in private schools</a:t>
            </a:r>
          </a:p>
          <a:p>
            <a:r>
              <a:rPr lang="en-US" dirty="0"/>
              <a:t>Historically, some LEAs within the same county have established different agreements to alleviate the burden on really large districts</a:t>
            </a:r>
          </a:p>
          <a:p>
            <a:pPr lvl="1"/>
            <a:endParaRPr lang="en-US" dirty="0"/>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7</a:t>
            </a:fld>
            <a:endParaRPr lang="en-US" dirty="0">
              <a:solidFill>
                <a:prstClr val="black">
                  <a:tint val="75000"/>
                </a:prstClr>
              </a:solidFill>
            </a:endParaRPr>
          </a:p>
        </p:txBody>
      </p:sp>
    </p:spTree>
    <p:extLst>
      <p:ext uri="{BB962C8B-B14F-4D97-AF65-F5344CB8AC3E}">
        <p14:creationId xmlns:p14="http://schemas.microsoft.com/office/powerpoint/2010/main" val="1791986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a SWD in private school be evaluated by the District of Residence?</a:t>
            </a:r>
          </a:p>
        </p:txBody>
      </p:sp>
      <p:sp>
        <p:nvSpPr>
          <p:cNvPr id="3" name="Content Placeholder 2"/>
          <p:cNvSpPr>
            <a:spLocks noGrp="1"/>
          </p:cNvSpPr>
          <p:nvPr>
            <p:ph idx="1"/>
          </p:nvPr>
        </p:nvSpPr>
        <p:spPr/>
        <p:txBody>
          <a:bodyPr>
            <a:normAutofit fontScale="92500" lnSpcReduction="20000"/>
          </a:bodyPr>
          <a:lstStyle/>
          <a:p>
            <a:r>
              <a:rPr lang="en-US" dirty="0"/>
              <a:t>Although it is discouraged by the US Department of Education, if the parent chooses to request evaluations from the LEA responsible for providing the child free and appropriate public education (district of residence) and from another LEA that is responsible for considering the child for the provision of equitable services, </a:t>
            </a:r>
            <a:r>
              <a:rPr lang="en-US" b="1" dirty="0"/>
              <a:t>both LEAs are required to conduct an evaluation</a:t>
            </a:r>
            <a:r>
              <a:rPr lang="en-US" dirty="0"/>
              <a:t>.</a:t>
            </a:r>
          </a:p>
          <a:p>
            <a:r>
              <a:rPr lang="en-US" dirty="0"/>
              <a:t>LEAs cannot discuss unless parent signs release of information</a:t>
            </a:r>
          </a:p>
          <a:p>
            <a:endParaRPr lang="en-US" dirty="0"/>
          </a:p>
        </p:txBody>
      </p:sp>
      <p:sp>
        <p:nvSpPr>
          <p:cNvPr id="4" name="Footer Placeholder 3"/>
          <p:cNvSpPr>
            <a:spLocks noGrp="1"/>
          </p:cNvSpPr>
          <p:nvPr>
            <p:ph type="ftr" sz="quarter" idx="11"/>
          </p:nvPr>
        </p:nvSpPr>
        <p:spPr/>
        <p:txBody>
          <a:bodyPr/>
          <a:lstStyle/>
          <a:p>
            <a:r>
              <a:rPr lang="en-US"/>
              <a:t>CALPADS Data for SWD in Private Schools September 2022</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8</a:t>
            </a:fld>
            <a:endParaRPr lang="en-US" dirty="0">
              <a:solidFill>
                <a:prstClr val="black">
                  <a:tint val="75000"/>
                </a:prstClr>
              </a:solidFill>
            </a:endParaRPr>
          </a:p>
        </p:txBody>
      </p:sp>
    </p:spTree>
    <p:extLst>
      <p:ext uri="{BB962C8B-B14F-4D97-AF65-F5344CB8AC3E}">
        <p14:creationId xmlns:p14="http://schemas.microsoft.com/office/powerpoint/2010/main" val="1377676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170CF-4222-4D7B-B90E-BA50ADC0BE30}"/>
              </a:ext>
            </a:extLst>
          </p:cNvPr>
          <p:cNvSpPr>
            <a:spLocks noGrp="1"/>
          </p:cNvSpPr>
          <p:nvPr>
            <p:ph type="title"/>
          </p:nvPr>
        </p:nvSpPr>
        <p:spPr/>
        <p:txBody>
          <a:bodyPr/>
          <a:lstStyle/>
          <a:p>
            <a:r>
              <a:rPr lang="en-US" dirty="0"/>
              <a:t>Which District is responsible for the offer of FAPE?</a:t>
            </a:r>
          </a:p>
        </p:txBody>
      </p:sp>
      <p:sp>
        <p:nvSpPr>
          <p:cNvPr id="3" name="Content Placeholder 2">
            <a:extLst>
              <a:ext uri="{FF2B5EF4-FFF2-40B4-BE49-F238E27FC236}">
                <a16:creationId xmlns:a16="http://schemas.microsoft.com/office/drawing/2014/main" id="{5A1D8D1E-380D-4069-926D-4312C4862EA6}"/>
              </a:ext>
            </a:extLst>
          </p:cNvPr>
          <p:cNvSpPr>
            <a:spLocks noGrp="1"/>
          </p:cNvSpPr>
          <p:nvPr>
            <p:ph idx="1"/>
          </p:nvPr>
        </p:nvSpPr>
        <p:spPr/>
        <p:txBody>
          <a:bodyPr>
            <a:normAutofit fontScale="92500" lnSpcReduction="10000"/>
          </a:bodyPr>
          <a:lstStyle/>
          <a:p>
            <a:r>
              <a:rPr lang="en-US" dirty="0"/>
              <a:t>District of residence (DOR) is responsible for the offer of free and appropriate public education (FAPE)</a:t>
            </a:r>
          </a:p>
          <a:p>
            <a:r>
              <a:rPr lang="en-US" dirty="0"/>
              <a:t>If student is attending private school outside of their district of residence, the district where the private school is located is not responsible for making FAPE available</a:t>
            </a:r>
          </a:p>
          <a:p>
            <a:pPr lvl="1"/>
            <a:r>
              <a:rPr lang="en-US" dirty="0"/>
              <a:t>If student is found eligible but parent declines, then DOR is not required to make an offer of FAPE</a:t>
            </a:r>
          </a:p>
          <a:p>
            <a:pPr lvl="1"/>
            <a:r>
              <a:rPr lang="en-US" dirty="0"/>
              <a:t>If student is eligible and parent accepts, then the DOR is responsible for providing a FAPE to the student</a:t>
            </a:r>
          </a:p>
        </p:txBody>
      </p:sp>
      <p:sp>
        <p:nvSpPr>
          <p:cNvPr id="4" name="Slide Number Placeholder 3">
            <a:extLst>
              <a:ext uri="{FF2B5EF4-FFF2-40B4-BE49-F238E27FC236}">
                <a16:creationId xmlns:a16="http://schemas.microsoft.com/office/drawing/2014/main" id="{0B185120-5E03-4A51-B8F6-E98065B78506}"/>
              </a:ext>
            </a:extLst>
          </p:cNvPr>
          <p:cNvSpPr>
            <a:spLocks noGrp="1"/>
          </p:cNvSpPr>
          <p:nvPr>
            <p:ph type="sldNum" sz="quarter" idx="12"/>
          </p:nvPr>
        </p:nvSpPr>
        <p:spPr/>
        <p:txBody>
          <a:bodyPr/>
          <a:lstStyle/>
          <a:p>
            <a:fld id="{E3F07B27-5348-4263-B67F-EF7FF0A6AD4A}" type="slidenum">
              <a:rPr lang="en-US" smtClean="0">
                <a:solidFill>
                  <a:prstClr val="black"/>
                </a:solidFill>
              </a:rPr>
              <a:pPr/>
              <a:t>9</a:t>
            </a:fld>
            <a:endParaRPr lang="en-US" dirty="0">
              <a:solidFill>
                <a:prstClr val="black"/>
              </a:solidFill>
            </a:endParaRPr>
          </a:p>
        </p:txBody>
      </p:sp>
      <p:sp>
        <p:nvSpPr>
          <p:cNvPr id="5" name="Footer Placeholder 4">
            <a:extLst>
              <a:ext uri="{FF2B5EF4-FFF2-40B4-BE49-F238E27FC236}">
                <a16:creationId xmlns:a16="http://schemas.microsoft.com/office/drawing/2014/main" id="{D4AC55FC-9725-41EA-BF1A-2D62B4287DAF}"/>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81302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AA1BC-4634-4230-9F9A-112E540AF52F}"/>
              </a:ext>
            </a:extLst>
          </p:cNvPr>
          <p:cNvSpPr>
            <a:spLocks noGrp="1"/>
          </p:cNvSpPr>
          <p:nvPr>
            <p:ph type="title"/>
          </p:nvPr>
        </p:nvSpPr>
        <p:spPr/>
        <p:txBody>
          <a:bodyPr/>
          <a:lstStyle/>
          <a:p>
            <a:r>
              <a:rPr lang="en-US" dirty="0"/>
              <a:t>Which District is responsible for providing services through an ISP?</a:t>
            </a:r>
          </a:p>
        </p:txBody>
      </p:sp>
      <p:sp>
        <p:nvSpPr>
          <p:cNvPr id="3" name="Content Placeholder 2">
            <a:extLst>
              <a:ext uri="{FF2B5EF4-FFF2-40B4-BE49-F238E27FC236}">
                <a16:creationId xmlns:a16="http://schemas.microsoft.com/office/drawing/2014/main" id="{C79F9B8C-3097-4E5D-A3DD-EA2F47C17E34}"/>
              </a:ext>
            </a:extLst>
          </p:cNvPr>
          <p:cNvSpPr>
            <a:spLocks noGrp="1"/>
          </p:cNvSpPr>
          <p:nvPr>
            <p:ph idx="1"/>
          </p:nvPr>
        </p:nvSpPr>
        <p:spPr/>
        <p:txBody>
          <a:bodyPr/>
          <a:lstStyle/>
          <a:p>
            <a:r>
              <a:rPr lang="en-US" dirty="0"/>
              <a:t>If the student is attending private school outside their district of residence, the DOL would be responsible for providing services outlined in the ISP</a:t>
            </a:r>
          </a:p>
        </p:txBody>
      </p:sp>
      <p:sp>
        <p:nvSpPr>
          <p:cNvPr id="4" name="Slide Number Placeholder 3">
            <a:extLst>
              <a:ext uri="{FF2B5EF4-FFF2-40B4-BE49-F238E27FC236}">
                <a16:creationId xmlns:a16="http://schemas.microsoft.com/office/drawing/2014/main" id="{1BCAA0F5-C30D-4BA6-8E51-8A1B81A94FB4}"/>
              </a:ext>
            </a:extLst>
          </p:cNvPr>
          <p:cNvSpPr>
            <a:spLocks noGrp="1"/>
          </p:cNvSpPr>
          <p:nvPr>
            <p:ph type="sldNum" sz="quarter" idx="12"/>
          </p:nvPr>
        </p:nvSpPr>
        <p:spPr/>
        <p:txBody>
          <a:bodyPr/>
          <a:lstStyle/>
          <a:p>
            <a:fld id="{E3F07B27-5348-4263-B67F-EF7FF0A6AD4A}" type="slidenum">
              <a:rPr lang="en-US" smtClean="0">
                <a:solidFill>
                  <a:prstClr val="black"/>
                </a:solidFill>
              </a:rPr>
              <a:pPr/>
              <a:t>10</a:t>
            </a:fld>
            <a:endParaRPr lang="en-US" dirty="0">
              <a:solidFill>
                <a:prstClr val="black"/>
              </a:solidFill>
            </a:endParaRPr>
          </a:p>
        </p:txBody>
      </p:sp>
      <p:sp>
        <p:nvSpPr>
          <p:cNvPr id="5" name="Footer Placeholder 4">
            <a:extLst>
              <a:ext uri="{FF2B5EF4-FFF2-40B4-BE49-F238E27FC236}">
                <a16:creationId xmlns:a16="http://schemas.microsoft.com/office/drawing/2014/main" id="{81367CF1-0446-4CB7-B5E0-5180577587E0}"/>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579693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7E44-F398-45E9-B090-B1ABC0AAA6B9}"/>
              </a:ext>
            </a:extLst>
          </p:cNvPr>
          <p:cNvSpPr>
            <a:spLocks noGrp="1"/>
          </p:cNvSpPr>
          <p:nvPr>
            <p:ph type="title"/>
          </p:nvPr>
        </p:nvSpPr>
        <p:spPr/>
        <p:txBody>
          <a:bodyPr/>
          <a:lstStyle/>
          <a:p>
            <a:r>
              <a:rPr lang="en-US" dirty="0"/>
              <a:t>Triennial Eligibility Re-Evaluations</a:t>
            </a:r>
          </a:p>
        </p:txBody>
      </p:sp>
      <p:sp>
        <p:nvSpPr>
          <p:cNvPr id="3" name="Content Placeholder 2">
            <a:extLst>
              <a:ext uri="{FF2B5EF4-FFF2-40B4-BE49-F238E27FC236}">
                <a16:creationId xmlns:a16="http://schemas.microsoft.com/office/drawing/2014/main" id="{8AB99721-714A-4B4A-B999-69CBB29EF5E4}"/>
              </a:ext>
            </a:extLst>
          </p:cNvPr>
          <p:cNvSpPr>
            <a:spLocks noGrp="1"/>
          </p:cNvSpPr>
          <p:nvPr>
            <p:ph idx="1"/>
          </p:nvPr>
        </p:nvSpPr>
        <p:spPr/>
        <p:txBody>
          <a:bodyPr/>
          <a:lstStyle/>
          <a:p>
            <a:r>
              <a:rPr lang="en-US" dirty="0"/>
              <a:t>District where private school is located is responsible for conducting re-evaluations</a:t>
            </a:r>
          </a:p>
        </p:txBody>
      </p:sp>
      <p:sp>
        <p:nvSpPr>
          <p:cNvPr id="4" name="Slide Number Placeholder 3">
            <a:extLst>
              <a:ext uri="{FF2B5EF4-FFF2-40B4-BE49-F238E27FC236}">
                <a16:creationId xmlns:a16="http://schemas.microsoft.com/office/drawing/2014/main" id="{A23BE17E-054C-40C4-BA73-395064134797}"/>
              </a:ext>
            </a:extLst>
          </p:cNvPr>
          <p:cNvSpPr>
            <a:spLocks noGrp="1"/>
          </p:cNvSpPr>
          <p:nvPr>
            <p:ph type="sldNum" sz="quarter" idx="12"/>
          </p:nvPr>
        </p:nvSpPr>
        <p:spPr/>
        <p:txBody>
          <a:bodyPr/>
          <a:lstStyle/>
          <a:p>
            <a:fld id="{E3F07B27-5348-4263-B67F-EF7FF0A6AD4A}" type="slidenum">
              <a:rPr lang="en-US" smtClean="0">
                <a:solidFill>
                  <a:prstClr val="black"/>
                </a:solidFill>
              </a:rPr>
              <a:pPr/>
              <a:t>11</a:t>
            </a:fld>
            <a:endParaRPr lang="en-US" dirty="0">
              <a:solidFill>
                <a:prstClr val="black"/>
              </a:solidFill>
            </a:endParaRPr>
          </a:p>
        </p:txBody>
      </p:sp>
      <p:sp>
        <p:nvSpPr>
          <p:cNvPr id="5" name="Footer Placeholder 4">
            <a:extLst>
              <a:ext uri="{FF2B5EF4-FFF2-40B4-BE49-F238E27FC236}">
                <a16:creationId xmlns:a16="http://schemas.microsoft.com/office/drawing/2014/main" id="{E4693C38-5010-4A1E-A6F8-DC51C2C61374}"/>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803176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359C23-4CB3-41D8-B1A9-E0F176DFAF03}"/>
              </a:ext>
            </a:extLst>
          </p:cNvPr>
          <p:cNvSpPr>
            <a:spLocks noGrp="1"/>
          </p:cNvSpPr>
          <p:nvPr>
            <p:ph type="title"/>
          </p:nvPr>
        </p:nvSpPr>
        <p:spPr/>
        <p:txBody>
          <a:bodyPr/>
          <a:lstStyle/>
          <a:p>
            <a:r>
              <a:rPr lang="en-US" dirty="0"/>
              <a:t>CALPADS Data and Scenarios</a:t>
            </a:r>
          </a:p>
        </p:txBody>
      </p:sp>
    </p:spTree>
    <p:extLst>
      <p:ext uri="{BB962C8B-B14F-4D97-AF65-F5344CB8AC3E}">
        <p14:creationId xmlns:p14="http://schemas.microsoft.com/office/powerpoint/2010/main" val="1501382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63B08-A58E-4F0F-AC3A-129B2E19AC0E}"/>
              </a:ext>
            </a:extLst>
          </p:cNvPr>
          <p:cNvSpPr>
            <a:spLocks noGrp="1"/>
          </p:cNvSpPr>
          <p:nvPr>
            <p:ph type="title"/>
          </p:nvPr>
        </p:nvSpPr>
        <p:spPr/>
        <p:txBody>
          <a:bodyPr/>
          <a:lstStyle/>
          <a:p>
            <a:r>
              <a:rPr lang="en-US" dirty="0"/>
              <a:t>Required Reporting for SWD in Private Schools</a:t>
            </a:r>
          </a:p>
        </p:txBody>
      </p:sp>
      <p:sp>
        <p:nvSpPr>
          <p:cNvPr id="3" name="Content Placeholder 2">
            <a:extLst>
              <a:ext uri="{FF2B5EF4-FFF2-40B4-BE49-F238E27FC236}">
                <a16:creationId xmlns:a16="http://schemas.microsoft.com/office/drawing/2014/main" id="{046F0B4D-A1F5-40E3-992F-5FD43D0E1367}"/>
              </a:ext>
            </a:extLst>
          </p:cNvPr>
          <p:cNvSpPr>
            <a:spLocks noGrp="1"/>
          </p:cNvSpPr>
          <p:nvPr>
            <p:ph idx="1"/>
          </p:nvPr>
        </p:nvSpPr>
        <p:spPr/>
        <p:txBody>
          <a:bodyPr/>
          <a:lstStyle/>
          <a:p>
            <a:r>
              <a:rPr lang="en-US" dirty="0"/>
              <a:t>LEAs are required to report data necessary to calculate the following in CALPADS:</a:t>
            </a:r>
          </a:p>
          <a:p>
            <a:pPr lvl="1"/>
            <a:r>
              <a:rPr lang="en-US" dirty="0"/>
              <a:t>Counts of SWDs in private schools evaluated</a:t>
            </a:r>
          </a:p>
          <a:p>
            <a:pPr lvl="1"/>
            <a:r>
              <a:rPr lang="en-US" dirty="0"/>
              <a:t>Counts of SWDs on ISPs</a:t>
            </a:r>
          </a:p>
          <a:p>
            <a:pPr lvl="1"/>
            <a:r>
              <a:rPr lang="en-US" dirty="0"/>
              <a:t>Counts of SWDs in private schools determined to be eligible for Part B services</a:t>
            </a:r>
          </a:p>
          <a:p>
            <a:endParaRPr lang="en-US" dirty="0"/>
          </a:p>
        </p:txBody>
      </p:sp>
      <p:sp>
        <p:nvSpPr>
          <p:cNvPr id="5" name="Footer Placeholder 4">
            <a:extLst>
              <a:ext uri="{FF2B5EF4-FFF2-40B4-BE49-F238E27FC236}">
                <a16:creationId xmlns:a16="http://schemas.microsoft.com/office/drawing/2014/main" id="{175BAEFD-DFBF-4E5A-B26A-9623D17ACEED}"/>
              </a:ext>
            </a:extLst>
          </p:cNvPr>
          <p:cNvSpPr>
            <a:spLocks noGrp="1"/>
          </p:cNvSpPr>
          <p:nvPr>
            <p:ph type="ftr" sz="quarter" idx="11"/>
          </p:nvPr>
        </p:nvSpPr>
        <p:spPr/>
        <p:txBody>
          <a:bodyPr/>
          <a:lstStyle/>
          <a:p>
            <a:r>
              <a:rPr lang="en-US" dirty="0">
                <a:solidFill>
                  <a:prstClr val="black"/>
                </a:solidFill>
              </a:rPr>
              <a:t>CALPADS Data for SWD in Private Schools September 2022</a:t>
            </a:r>
          </a:p>
        </p:txBody>
      </p:sp>
      <p:sp>
        <p:nvSpPr>
          <p:cNvPr id="4" name="Slide Number Placeholder 3">
            <a:extLst>
              <a:ext uri="{FF2B5EF4-FFF2-40B4-BE49-F238E27FC236}">
                <a16:creationId xmlns:a16="http://schemas.microsoft.com/office/drawing/2014/main" id="{C3D3D63E-A1AF-40D9-9938-7886C457C2E8}"/>
              </a:ext>
            </a:extLst>
          </p:cNvPr>
          <p:cNvSpPr>
            <a:spLocks noGrp="1"/>
          </p:cNvSpPr>
          <p:nvPr>
            <p:ph type="sldNum" sz="quarter" idx="12"/>
          </p:nvPr>
        </p:nvSpPr>
        <p:spPr/>
        <p:txBody>
          <a:bodyPr/>
          <a:lstStyle/>
          <a:p>
            <a:fld id="{E3F07B27-5348-4263-B67F-EF7FF0A6AD4A}"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148660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37B2-886A-4A06-9E69-96C74D3607DF}"/>
              </a:ext>
            </a:extLst>
          </p:cNvPr>
          <p:cNvSpPr>
            <a:spLocks noGrp="1"/>
          </p:cNvSpPr>
          <p:nvPr>
            <p:ph type="title"/>
          </p:nvPr>
        </p:nvSpPr>
        <p:spPr/>
        <p:txBody>
          <a:bodyPr/>
          <a:lstStyle/>
          <a:p>
            <a:r>
              <a:rPr lang="en-US" dirty="0"/>
              <a:t>CALPADS Data Submissions for SWD in Private Schools</a:t>
            </a:r>
          </a:p>
        </p:txBody>
      </p:sp>
      <p:sp>
        <p:nvSpPr>
          <p:cNvPr id="3" name="Content Placeholder 2">
            <a:extLst>
              <a:ext uri="{FF2B5EF4-FFF2-40B4-BE49-F238E27FC236}">
                <a16:creationId xmlns:a16="http://schemas.microsoft.com/office/drawing/2014/main" id="{45BE8C37-29FB-4E89-B163-396458FB6FC7}"/>
              </a:ext>
            </a:extLst>
          </p:cNvPr>
          <p:cNvSpPr>
            <a:spLocks noGrp="1"/>
          </p:cNvSpPr>
          <p:nvPr>
            <p:ph idx="1"/>
          </p:nvPr>
        </p:nvSpPr>
        <p:spPr/>
        <p:txBody>
          <a:bodyPr>
            <a:normAutofit lnSpcReduction="10000"/>
          </a:bodyPr>
          <a:lstStyle/>
          <a:p>
            <a:r>
              <a:rPr lang="en-US" dirty="0"/>
              <a:t>Fall 1 (SPED and SSRV)</a:t>
            </a:r>
          </a:p>
          <a:p>
            <a:pPr lvl="1"/>
            <a:r>
              <a:rPr lang="en-US" dirty="0"/>
              <a:t>Parental consent for evaluation or active plans on Census Day (1</a:t>
            </a:r>
            <a:r>
              <a:rPr lang="en-US" baseline="30000" dirty="0"/>
              <a:t>st</a:t>
            </a:r>
            <a:r>
              <a:rPr lang="en-US" dirty="0"/>
              <a:t> Wednesday in October annually)</a:t>
            </a:r>
          </a:p>
          <a:p>
            <a:pPr lvl="1"/>
            <a:r>
              <a:rPr lang="en-US" dirty="0"/>
              <a:t>Data submission Census Day – January</a:t>
            </a:r>
          </a:p>
          <a:p>
            <a:pPr lvl="1"/>
            <a:r>
              <a:rPr lang="en-US" dirty="0"/>
              <a:t>Certified in January annually</a:t>
            </a:r>
          </a:p>
          <a:p>
            <a:r>
              <a:rPr lang="en-US" dirty="0"/>
              <a:t>EOY 4 (SPED, SSRV, PSTS)</a:t>
            </a:r>
          </a:p>
          <a:p>
            <a:pPr lvl="1"/>
            <a:r>
              <a:rPr lang="en-US" dirty="0"/>
              <a:t>Parental consent for evaluation, active plans, or exits anytime July 1 – June 30</a:t>
            </a:r>
          </a:p>
          <a:p>
            <a:pPr lvl="1"/>
            <a:r>
              <a:rPr lang="en-US" dirty="0"/>
              <a:t>Data submission May-August annually</a:t>
            </a:r>
          </a:p>
          <a:p>
            <a:pPr lvl="1"/>
            <a:r>
              <a:rPr lang="en-US" dirty="0"/>
              <a:t>Certified in August annually</a:t>
            </a:r>
          </a:p>
        </p:txBody>
      </p:sp>
      <p:sp>
        <p:nvSpPr>
          <p:cNvPr id="4" name="Slide Number Placeholder 3">
            <a:extLst>
              <a:ext uri="{FF2B5EF4-FFF2-40B4-BE49-F238E27FC236}">
                <a16:creationId xmlns:a16="http://schemas.microsoft.com/office/drawing/2014/main" id="{0B20F91C-D07E-405A-B888-42748DBE2FEE}"/>
              </a:ext>
            </a:extLst>
          </p:cNvPr>
          <p:cNvSpPr>
            <a:spLocks noGrp="1"/>
          </p:cNvSpPr>
          <p:nvPr>
            <p:ph type="sldNum" sz="quarter" idx="12"/>
          </p:nvPr>
        </p:nvSpPr>
        <p:spPr/>
        <p:txBody>
          <a:bodyPr/>
          <a:lstStyle/>
          <a:p>
            <a:fld id="{E3F07B27-5348-4263-B67F-EF7FF0A6AD4A}" type="slidenum">
              <a:rPr lang="en-US" smtClean="0">
                <a:solidFill>
                  <a:prstClr val="black"/>
                </a:solidFill>
              </a:rPr>
              <a:pPr/>
              <a:t>14</a:t>
            </a:fld>
            <a:endParaRPr lang="en-US" dirty="0">
              <a:solidFill>
                <a:prstClr val="black"/>
              </a:solidFill>
            </a:endParaRPr>
          </a:p>
        </p:txBody>
      </p:sp>
      <p:sp>
        <p:nvSpPr>
          <p:cNvPr id="5" name="Footer Placeholder 4">
            <a:extLst>
              <a:ext uri="{FF2B5EF4-FFF2-40B4-BE49-F238E27FC236}">
                <a16:creationId xmlns:a16="http://schemas.microsoft.com/office/drawing/2014/main" id="{2817B54C-14B7-4852-B7C9-511E131FAF45}"/>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2900889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4C2CA0-400E-46B5-9353-188B34E0C37B}"/>
              </a:ext>
            </a:extLst>
          </p:cNvPr>
          <p:cNvSpPr>
            <a:spLocks noGrp="1"/>
          </p:cNvSpPr>
          <p:nvPr>
            <p:ph type="title"/>
          </p:nvPr>
        </p:nvSpPr>
        <p:spPr/>
        <p:txBody>
          <a:bodyPr/>
          <a:lstStyle/>
          <a:p>
            <a:r>
              <a:rPr lang="en-US" dirty="0"/>
              <a:t>Some tips about private school enrollments</a:t>
            </a:r>
          </a:p>
        </p:txBody>
      </p:sp>
      <p:sp>
        <p:nvSpPr>
          <p:cNvPr id="4" name="Content Placeholder 3">
            <a:extLst>
              <a:ext uri="{FF2B5EF4-FFF2-40B4-BE49-F238E27FC236}">
                <a16:creationId xmlns:a16="http://schemas.microsoft.com/office/drawing/2014/main" id="{626E7500-3899-44BC-AAF6-2A84788C163B}"/>
              </a:ext>
            </a:extLst>
          </p:cNvPr>
          <p:cNvSpPr>
            <a:spLocks noGrp="1"/>
          </p:cNvSpPr>
          <p:nvPr>
            <p:ph sz="quarter" idx="11"/>
          </p:nvPr>
        </p:nvSpPr>
        <p:spPr/>
        <p:txBody>
          <a:bodyPr>
            <a:normAutofit fontScale="92500" lnSpcReduction="20000"/>
          </a:bodyPr>
          <a:lstStyle/>
          <a:p>
            <a:r>
              <a:rPr lang="en-US" dirty="0"/>
              <a:t>Private school students do not include students attending non-public nonsectarian certified schools (NPS)</a:t>
            </a:r>
          </a:p>
          <a:p>
            <a:r>
              <a:rPr lang="en-US" dirty="0"/>
              <a:t>Private school enrollments </a:t>
            </a:r>
            <a:r>
              <a:rPr lang="en-US" b="1" dirty="0"/>
              <a:t>can only be created for SCHOOL-AGE students (KN-12)</a:t>
            </a:r>
            <a:r>
              <a:rPr lang="en-US" dirty="0"/>
              <a:t>.</a:t>
            </a:r>
          </a:p>
          <a:p>
            <a:pPr lvl="1"/>
            <a:r>
              <a:rPr lang="en-US" dirty="0"/>
              <a:t>Any preschool-age students (PS) enrolled in private schools must always have primary enrollments (10) and must be on IEPs.</a:t>
            </a:r>
          </a:p>
          <a:p>
            <a:r>
              <a:rPr lang="en-US" dirty="0"/>
              <a:t>For students being initially evaluated:</a:t>
            </a:r>
          </a:p>
          <a:p>
            <a:pPr lvl="1"/>
            <a:r>
              <a:rPr lang="en-US" dirty="0"/>
              <a:t>Enrollment date represents date the DOL’s obligation to evaluate began (parental consent date)</a:t>
            </a:r>
          </a:p>
          <a:p>
            <a:r>
              <a:rPr lang="en-US" dirty="0"/>
              <a:t>For students already on an active IEP that transfer to a private school to be served on an ISP:</a:t>
            </a:r>
          </a:p>
          <a:p>
            <a:pPr lvl="1"/>
            <a:r>
              <a:rPr lang="en-US" dirty="0"/>
              <a:t>Enrollment date represents the date the DOL’s responsibility for the student began (date ISP meeting/agreement is reached)</a:t>
            </a:r>
          </a:p>
          <a:p>
            <a:pPr lvl="1"/>
            <a:r>
              <a:rPr lang="en-US" dirty="0"/>
              <a:t>This may not be the same date as when the student actually started attending the private school</a:t>
            </a:r>
          </a:p>
        </p:txBody>
      </p:sp>
      <p:sp>
        <p:nvSpPr>
          <p:cNvPr id="2" name="Slide Number Placeholder 1">
            <a:extLst>
              <a:ext uri="{FF2B5EF4-FFF2-40B4-BE49-F238E27FC236}">
                <a16:creationId xmlns:a16="http://schemas.microsoft.com/office/drawing/2014/main" id="{B9B9C481-86E7-407C-BF44-33552D9E4CE5}"/>
              </a:ext>
            </a:extLst>
          </p:cNvPr>
          <p:cNvSpPr>
            <a:spLocks noGrp="1"/>
          </p:cNvSpPr>
          <p:nvPr>
            <p:ph type="sldNum" sz="quarter" idx="10"/>
          </p:nvPr>
        </p:nvSpPr>
        <p:spPr/>
        <p:txBody>
          <a:bodyPr/>
          <a:lstStyle/>
          <a:p>
            <a:fld id="{BD4257AD-90F9-4636-AD93-EC01DBF603ED}" type="slidenum">
              <a:rPr lang="en-US" smtClean="0"/>
              <a:t>15</a:t>
            </a:fld>
            <a:endParaRPr lang="en-US" dirty="0"/>
          </a:p>
        </p:txBody>
      </p:sp>
    </p:spTree>
    <p:extLst>
      <p:ext uri="{BB962C8B-B14F-4D97-AF65-F5344CB8AC3E}">
        <p14:creationId xmlns:p14="http://schemas.microsoft.com/office/powerpoint/2010/main" val="3283396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EAE7FF-0B3A-4162-9CD7-F0E9A3F4C24F}"/>
              </a:ext>
            </a:extLst>
          </p:cNvPr>
          <p:cNvSpPr>
            <a:spLocks noGrp="1"/>
          </p:cNvSpPr>
          <p:nvPr>
            <p:ph type="title"/>
          </p:nvPr>
        </p:nvSpPr>
        <p:spPr/>
        <p:txBody>
          <a:bodyPr/>
          <a:lstStyle/>
          <a:p>
            <a:r>
              <a:rPr lang="en-US" dirty="0"/>
              <a:t>Initial Evaluation Data Scenarios (Student never on IEP)</a:t>
            </a:r>
          </a:p>
        </p:txBody>
      </p:sp>
    </p:spTree>
    <p:extLst>
      <p:ext uri="{BB962C8B-B14F-4D97-AF65-F5344CB8AC3E}">
        <p14:creationId xmlns:p14="http://schemas.microsoft.com/office/powerpoint/2010/main" val="1554615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1 – Evaluation pending</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77500" lnSpcReduction="20000"/>
          </a:bodyPr>
          <a:lstStyle/>
          <a:p>
            <a:r>
              <a:rPr lang="en-US" dirty="0"/>
              <a:t>Student is enrolled in a private school and is identified by the district where the private school is located (DOL) as needing an evaluation for an Individualized Service Plan (ISP).</a:t>
            </a:r>
          </a:p>
          <a:p>
            <a:r>
              <a:rPr lang="en-US" dirty="0"/>
              <a:t>Required data in CALPADS</a:t>
            </a:r>
          </a:p>
          <a:p>
            <a:pPr lvl="1"/>
            <a:r>
              <a:rPr lang="en-US" dirty="0"/>
              <a:t>DOL submits enrollment with status 50 (Non-ADA) at private school (school code 0000002) with an enrollment start date equal to date parented consented to initial evaluation</a:t>
            </a:r>
          </a:p>
          <a:p>
            <a:pPr lvl="1"/>
            <a:r>
              <a:rPr lang="en-US" dirty="0"/>
              <a:t>SPED record from DOL</a:t>
            </a:r>
          </a:p>
          <a:p>
            <a:pPr lvl="2"/>
            <a:r>
              <a:rPr lang="en-US" dirty="0"/>
              <a:t>Meeting Type 30 – Pending Initial Evaluation</a:t>
            </a:r>
          </a:p>
          <a:p>
            <a:pPr lvl="2"/>
            <a:r>
              <a:rPr lang="en-US" dirty="0"/>
              <a:t>Education Plan Type 300 - Pending</a:t>
            </a:r>
          </a:p>
          <a:p>
            <a:pPr lvl="2"/>
            <a:r>
              <a:rPr lang="en-US" dirty="0"/>
              <a:t>Meeting Date BLANK</a:t>
            </a:r>
          </a:p>
          <a:p>
            <a:pPr lvl="2"/>
            <a:r>
              <a:rPr lang="en-US" dirty="0"/>
              <a:t>Parental Consent for Initial Evaluation Date must not be blank</a:t>
            </a:r>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17</a:t>
            </a:fld>
            <a:endParaRPr lang="en-US" dirty="0">
              <a:solidFill>
                <a:prstClr val="black"/>
              </a:solidFill>
            </a:endParaRPr>
          </a:p>
        </p:txBody>
      </p:sp>
      <p:sp>
        <p:nvSpPr>
          <p:cNvPr id="5" name="Footer Placeholder 4">
            <a:extLst>
              <a:ext uri="{FF2B5EF4-FFF2-40B4-BE49-F238E27FC236}">
                <a16:creationId xmlns:a16="http://schemas.microsoft.com/office/drawing/2014/main" id="{897D7A4F-CB5D-49A6-A149-799A0EE45E97}"/>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472615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1a – No parental consent</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a:bodyPr>
          <a:lstStyle/>
          <a:p>
            <a:r>
              <a:rPr lang="en-US" dirty="0"/>
              <a:t>Student is enrolled in a private school and is identified by the district where the private school is located (DOL) as needing an evaluation for ISP but parent does not sign consent for initial evaluation.</a:t>
            </a:r>
          </a:p>
          <a:p>
            <a:r>
              <a:rPr lang="en-US" dirty="0"/>
              <a:t>Required data in CALPADS</a:t>
            </a:r>
          </a:p>
          <a:p>
            <a:pPr lvl="1"/>
            <a:r>
              <a:rPr lang="en-US" dirty="0"/>
              <a:t>None – if parent does not sign consent for initial evaluation, no data are required</a:t>
            </a:r>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18</a:t>
            </a:fld>
            <a:endParaRPr lang="en-US" dirty="0">
              <a:solidFill>
                <a:prstClr val="black"/>
              </a:solidFill>
            </a:endParaRPr>
          </a:p>
        </p:txBody>
      </p:sp>
      <p:sp>
        <p:nvSpPr>
          <p:cNvPr id="5" name="Footer Placeholder 4">
            <a:extLst>
              <a:ext uri="{FF2B5EF4-FFF2-40B4-BE49-F238E27FC236}">
                <a16:creationId xmlns:a16="http://schemas.microsoft.com/office/drawing/2014/main" id="{4790B0F9-FF9E-4A4C-8562-A615C0201762}"/>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595263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1b – Consent revoked</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92500"/>
          </a:bodyPr>
          <a:lstStyle/>
          <a:p>
            <a:r>
              <a:rPr lang="en-US" dirty="0"/>
              <a:t>Student is enrolled in a private school and is identified by the district where the private school is located (DOL) as needing an evaluation for ISP, parent signs consent for initial evaluation but then revokes consent</a:t>
            </a:r>
          </a:p>
          <a:p>
            <a:r>
              <a:rPr lang="en-US" dirty="0"/>
              <a:t>Required data in CALPADS</a:t>
            </a:r>
          </a:p>
          <a:p>
            <a:pPr lvl="1"/>
            <a:r>
              <a:rPr lang="en-US" dirty="0"/>
              <a:t>If parent revokes consent</a:t>
            </a:r>
          </a:p>
          <a:p>
            <a:pPr lvl="2"/>
            <a:r>
              <a:rPr lang="en-US" dirty="0"/>
              <a:t>Pending record should be DELETED by DOL</a:t>
            </a:r>
          </a:p>
          <a:p>
            <a:pPr lvl="2"/>
            <a:r>
              <a:rPr lang="en-US" dirty="0"/>
              <a:t>DOL should exit enrollment with NoShow (N470) with an exit date one day prior to enrollment start date</a:t>
            </a:r>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19</a:t>
            </a:fld>
            <a:endParaRPr lang="en-US" dirty="0">
              <a:solidFill>
                <a:prstClr val="black"/>
              </a:solidFill>
            </a:endParaRPr>
          </a:p>
        </p:txBody>
      </p:sp>
      <p:sp>
        <p:nvSpPr>
          <p:cNvPr id="5" name="Footer Placeholder 4">
            <a:extLst>
              <a:ext uri="{FF2B5EF4-FFF2-40B4-BE49-F238E27FC236}">
                <a16:creationId xmlns:a16="http://schemas.microsoft.com/office/drawing/2014/main" id="{C6573D30-D477-4E7D-94DC-B1C3D640316B}"/>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147680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1c – Evaluation Delayed</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92500" lnSpcReduction="20000"/>
          </a:bodyPr>
          <a:lstStyle/>
          <a:p>
            <a:r>
              <a:rPr lang="en-US" dirty="0"/>
              <a:t>Student is enrolled in a private school and is identified by the district where the private school is located (DOL) as needing an evaluation for ISP, parent signs consent for initial evaluation but has not made student available for evaluation within 60 days</a:t>
            </a:r>
          </a:p>
          <a:p>
            <a:r>
              <a:rPr lang="en-US" dirty="0"/>
              <a:t>Required data in CALPADS</a:t>
            </a:r>
          </a:p>
          <a:p>
            <a:pPr lvl="1"/>
            <a:r>
              <a:rPr lang="en-US" dirty="0"/>
              <a:t>Subsequent SPED record from DOL</a:t>
            </a:r>
          </a:p>
          <a:p>
            <a:pPr lvl="2"/>
            <a:r>
              <a:rPr lang="en-US" dirty="0"/>
              <a:t>Meeting Type 30 – Pending Initial Evaluation</a:t>
            </a:r>
          </a:p>
          <a:p>
            <a:pPr lvl="2"/>
            <a:r>
              <a:rPr lang="en-US" dirty="0"/>
              <a:t>Plan Type 300 - Pending</a:t>
            </a:r>
          </a:p>
          <a:p>
            <a:pPr lvl="2"/>
            <a:r>
              <a:rPr lang="en-US" dirty="0"/>
              <a:t>Meeting Date BLANK</a:t>
            </a:r>
          </a:p>
          <a:p>
            <a:pPr lvl="2"/>
            <a:r>
              <a:rPr lang="en-US" dirty="0"/>
              <a:t>Meeting Delay Code 300 – Parent contacted, did not attend</a:t>
            </a:r>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20</a:t>
            </a:fld>
            <a:endParaRPr lang="en-US" dirty="0">
              <a:solidFill>
                <a:prstClr val="black"/>
              </a:solidFill>
            </a:endParaRPr>
          </a:p>
        </p:txBody>
      </p:sp>
      <p:sp>
        <p:nvSpPr>
          <p:cNvPr id="5" name="Footer Placeholder 4">
            <a:extLst>
              <a:ext uri="{FF2B5EF4-FFF2-40B4-BE49-F238E27FC236}">
                <a16:creationId xmlns:a16="http://schemas.microsoft.com/office/drawing/2014/main" id="{71C4DEAA-75A6-43C8-A929-D38ADF160053}"/>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818115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2 – Evaluated, ISP</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92500" lnSpcReduction="10000"/>
          </a:bodyPr>
          <a:lstStyle/>
          <a:p>
            <a:r>
              <a:rPr lang="en-US" dirty="0"/>
              <a:t>Student is enrolled in a private school and is evaluated by the DOL and found to be eligible but parent elects to keep student enrolled in private school on an Individualized Service Plan</a:t>
            </a:r>
          </a:p>
          <a:p>
            <a:r>
              <a:rPr lang="en-US" dirty="0"/>
              <a:t>Required data in CALPADS</a:t>
            </a:r>
          </a:p>
          <a:p>
            <a:pPr lvl="1"/>
            <a:r>
              <a:rPr lang="en-US" dirty="0"/>
              <a:t>Data required under Scenario 1</a:t>
            </a:r>
          </a:p>
          <a:p>
            <a:pPr lvl="1"/>
            <a:r>
              <a:rPr lang="en-US" dirty="0"/>
              <a:t>Subsequent SPED record from DOL</a:t>
            </a:r>
          </a:p>
          <a:p>
            <a:pPr lvl="2"/>
            <a:r>
              <a:rPr lang="en-US" dirty="0"/>
              <a:t>Meeting Type 10 –Initial Evaluation</a:t>
            </a:r>
          </a:p>
          <a:p>
            <a:pPr lvl="2"/>
            <a:r>
              <a:rPr lang="en-US" dirty="0"/>
              <a:t>Plan Type 200 – Individualized Service Plan</a:t>
            </a:r>
          </a:p>
          <a:p>
            <a:pPr lvl="1"/>
            <a:r>
              <a:rPr lang="en-US" dirty="0"/>
              <a:t>SSRV records from DOL</a:t>
            </a:r>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21</a:t>
            </a:fld>
            <a:endParaRPr lang="en-US" dirty="0">
              <a:solidFill>
                <a:prstClr val="black"/>
              </a:solidFill>
            </a:endParaRPr>
          </a:p>
        </p:txBody>
      </p:sp>
      <p:sp>
        <p:nvSpPr>
          <p:cNvPr id="5" name="Footer Placeholder 4">
            <a:extLst>
              <a:ext uri="{FF2B5EF4-FFF2-40B4-BE49-F238E27FC236}">
                <a16:creationId xmlns:a16="http://schemas.microsoft.com/office/drawing/2014/main" id="{5EBB86E4-83F2-4DA1-A93C-8D82DE8CF7F8}"/>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414858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2a – Evaluated, parent declines</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85000" lnSpcReduction="20000"/>
          </a:bodyPr>
          <a:lstStyle/>
          <a:p>
            <a:r>
              <a:rPr lang="en-US" dirty="0"/>
              <a:t>Student is enrolled in a private school and is evaluated by the DOL and found to be eligible but parent declines all services.</a:t>
            </a:r>
          </a:p>
          <a:p>
            <a:r>
              <a:rPr lang="en-US" dirty="0"/>
              <a:t>Required data in CALPADS</a:t>
            </a:r>
          </a:p>
          <a:p>
            <a:pPr lvl="1"/>
            <a:r>
              <a:rPr lang="en-US" dirty="0"/>
              <a:t>Data required in Scenario 1</a:t>
            </a:r>
          </a:p>
          <a:p>
            <a:pPr lvl="1"/>
            <a:r>
              <a:rPr lang="en-US" dirty="0"/>
              <a:t>Subsequent SPED record from DOL</a:t>
            </a:r>
          </a:p>
          <a:p>
            <a:pPr lvl="2"/>
            <a:r>
              <a:rPr lang="en-US" dirty="0"/>
              <a:t>Meeting Type 10 –Initial Evaluation</a:t>
            </a:r>
          </a:p>
          <a:p>
            <a:pPr lvl="2"/>
            <a:r>
              <a:rPr lang="en-US" dirty="0"/>
              <a:t>Plan Type 700 – Eligible – No Education Plan (Parent Declined FAPE – Private Placement),  or 800 (Eligible – No Education Plan (other))</a:t>
            </a:r>
          </a:p>
          <a:p>
            <a:pPr lvl="1"/>
            <a:r>
              <a:rPr lang="en-US" dirty="0"/>
              <a:t>No SSRV required</a:t>
            </a:r>
          </a:p>
          <a:p>
            <a:pPr lvl="1"/>
            <a:r>
              <a:rPr lang="en-US" dirty="0"/>
              <a:t>After SPED record is submitted, LEA should exit enrollment with NoShow (N470) with an exit date one day prior to enrollment start date</a:t>
            </a:r>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22</a:t>
            </a:fld>
            <a:endParaRPr lang="en-US" dirty="0">
              <a:solidFill>
                <a:prstClr val="black"/>
              </a:solidFill>
            </a:endParaRPr>
          </a:p>
        </p:txBody>
      </p:sp>
      <p:sp>
        <p:nvSpPr>
          <p:cNvPr id="5" name="Footer Placeholder 4">
            <a:extLst>
              <a:ext uri="{FF2B5EF4-FFF2-40B4-BE49-F238E27FC236}">
                <a16:creationId xmlns:a16="http://schemas.microsoft.com/office/drawing/2014/main" id="{BC9FF038-0FFB-4400-BEF8-97D2FC02CA85}"/>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4199567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2b – Evaluated, ineligible</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92500" lnSpcReduction="10000"/>
          </a:bodyPr>
          <a:lstStyle/>
          <a:p>
            <a:r>
              <a:rPr lang="en-US" dirty="0"/>
              <a:t>Student is enrolled in a private school and is evaluated by the DOL and found to be </a:t>
            </a:r>
            <a:r>
              <a:rPr lang="en-US" b="1" dirty="0"/>
              <a:t>ineligible.</a:t>
            </a:r>
            <a:endParaRPr lang="en-US" dirty="0"/>
          </a:p>
          <a:p>
            <a:r>
              <a:rPr lang="en-US" dirty="0"/>
              <a:t>Required data in CALPADS</a:t>
            </a:r>
          </a:p>
          <a:p>
            <a:pPr lvl="1"/>
            <a:r>
              <a:rPr lang="en-US" dirty="0"/>
              <a:t>Data required in Scenario 1</a:t>
            </a:r>
          </a:p>
          <a:p>
            <a:pPr lvl="1"/>
            <a:r>
              <a:rPr lang="en-US" dirty="0"/>
              <a:t>Subsequent SPED record from DOL</a:t>
            </a:r>
          </a:p>
          <a:p>
            <a:pPr lvl="2"/>
            <a:r>
              <a:rPr lang="en-US" dirty="0"/>
              <a:t>Meeting Type 10 –Initial Evaluation</a:t>
            </a:r>
          </a:p>
          <a:p>
            <a:pPr lvl="2"/>
            <a:r>
              <a:rPr lang="en-US" dirty="0"/>
              <a:t>Plan Type 900 – Not Eligible</a:t>
            </a:r>
          </a:p>
          <a:p>
            <a:pPr lvl="1"/>
            <a:r>
              <a:rPr lang="en-US" dirty="0"/>
              <a:t>No SSRV required</a:t>
            </a:r>
          </a:p>
          <a:p>
            <a:pPr lvl="1"/>
            <a:r>
              <a:rPr lang="en-US" dirty="0"/>
              <a:t>After SPED record is submitted, LEA should exit enrollment with NoShow (N470) with an exit date one day prior to enrollment start date</a:t>
            </a:r>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23</a:t>
            </a:fld>
            <a:endParaRPr lang="en-US" dirty="0">
              <a:solidFill>
                <a:prstClr val="black"/>
              </a:solidFill>
            </a:endParaRPr>
          </a:p>
        </p:txBody>
      </p:sp>
      <p:sp>
        <p:nvSpPr>
          <p:cNvPr id="5" name="Footer Placeholder 4">
            <a:extLst>
              <a:ext uri="{FF2B5EF4-FFF2-40B4-BE49-F238E27FC236}">
                <a16:creationId xmlns:a16="http://schemas.microsoft.com/office/drawing/2014/main" id="{1B4A275C-8896-44BA-9C91-8D03C9C680CF}"/>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770915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2c – Parent declines, then reconsiders</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77500" lnSpcReduction="20000"/>
          </a:bodyPr>
          <a:lstStyle/>
          <a:p>
            <a:r>
              <a:rPr lang="en-US" dirty="0"/>
              <a:t>Student is enrolled in a private school and is evaluated by the DOL and found to be eligible. Parent declines services but then two months later requests ISP services.</a:t>
            </a:r>
          </a:p>
          <a:p>
            <a:r>
              <a:rPr lang="en-US" dirty="0"/>
              <a:t>Required data in CALPADS</a:t>
            </a:r>
          </a:p>
          <a:p>
            <a:pPr lvl="1"/>
            <a:r>
              <a:rPr lang="en-US" dirty="0"/>
              <a:t>Data required under Scenario 1 and Scenario 2a</a:t>
            </a:r>
          </a:p>
          <a:p>
            <a:pPr lvl="1"/>
            <a:r>
              <a:rPr lang="en-US" dirty="0"/>
              <a:t>Subsequent SPED record from DOL</a:t>
            </a:r>
          </a:p>
          <a:p>
            <a:pPr lvl="2"/>
            <a:r>
              <a:rPr lang="en-US" dirty="0"/>
              <a:t>Meeting Type 20 –Plan Review*</a:t>
            </a:r>
          </a:p>
          <a:p>
            <a:pPr lvl="2"/>
            <a:r>
              <a:rPr lang="en-US" dirty="0"/>
              <a:t>Plan Type 200 – Individualized Service Plan</a:t>
            </a:r>
          </a:p>
          <a:p>
            <a:pPr lvl="1"/>
            <a:r>
              <a:rPr lang="en-US" dirty="0"/>
              <a:t>SSRV records from DOL</a:t>
            </a:r>
          </a:p>
          <a:p>
            <a:pPr marL="457200" lvl="1" indent="0">
              <a:buNone/>
            </a:pPr>
            <a:endParaRPr lang="en-US" dirty="0"/>
          </a:p>
          <a:p>
            <a:pPr marL="457200" lvl="1" indent="0">
              <a:buNone/>
            </a:pPr>
            <a:r>
              <a:rPr lang="en-US" dirty="0"/>
              <a:t>*Whether the initial evaluation is upheld is a local determination by IEP team, if another initial evaluation is necessary, a subsequent record with Meeting Type 10 can be submitted</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24</a:t>
            </a:fld>
            <a:endParaRPr lang="en-US" dirty="0">
              <a:solidFill>
                <a:prstClr val="black"/>
              </a:solidFill>
            </a:endParaRPr>
          </a:p>
        </p:txBody>
      </p:sp>
      <p:sp>
        <p:nvSpPr>
          <p:cNvPr id="5" name="Footer Placeholder 4">
            <a:extLst>
              <a:ext uri="{FF2B5EF4-FFF2-40B4-BE49-F238E27FC236}">
                <a16:creationId xmlns:a16="http://schemas.microsoft.com/office/drawing/2014/main" id="{5EE73160-0652-46E9-A48E-4003AB211FD6}"/>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416463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EAE7FF-0B3A-4162-9CD7-F0E9A3F4C24F}"/>
              </a:ext>
            </a:extLst>
          </p:cNvPr>
          <p:cNvSpPr>
            <a:spLocks noGrp="1"/>
          </p:cNvSpPr>
          <p:nvPr>
            <p:ph type="title"/>
          </p:nvPr>
        </p:nvSpPr>
        <p:spPr/>
        <p:txBody>
          <a:bodyPr/>
          <a:lstStyle/>
          <a:p>
            <a:r>
              <a:rPr lang="en-US" dirty="0"/>
              <a:t>Annual Plan Review Scenarios</a:t>
            </a:r>
          </a:p>
        </p:txBody>
      </p:sp>
      <p:sp>
        <p:nvSpPr>
          <p:cNvPr id="4" name="Slide Number Placeholder 3">
            <a:extLst>
              <a:ext uri="{FF2B5EF4-FFF2-40B4-BE49-F238E27FC236}">
                <a16:creationId xmlns:a16="http://schemas.microsoft.com/office/drawing/2014/main" id="{945985AC-9E37-4D02-9847-C39B64E31CEB}"/>
              </a:ext>
            </a:extLst>
          </p:cNvPr>
          <p:cNvSpPr>
            <a:spLocks noGrp="1"/>
          </p:cNvSpPr>
          <p:nvPr>
            <p:ph type="sldNum" sz="quarter" idx="4294967295"/>
          </p:nvPr>
        </p:nvSpPr>
        <p:spPr>
          <a:xfrm>
            <a:off x="9448800" y="6356350"/>
            <a:ext cx="2743200" cy="365125"/>
          </a:xfrm>
          <a:prstGeom prst="rect">
            <a:avLst/>
          </a:prstGeom>
        </p:spPr>
        <p:txBody>
          <a:bodyPr/>
          <a:lstStyle/>
          <a:p>
            <a:fld id="{E3F07B27-5348-4263-B67F-EF7FF0A6AD4A}"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505465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3 – Annual, plan continued</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92500" lnSpcReduction="20000"/>
          </a:bodyPr>
          <a:lstStyle/>
          <a:p>
            <a:r>
              <a:rPr lang="en-US" dirty="0"/>
              <a:t>Student is enrolled in a private school on an ISP and an annual Plan Review is conducted by DOL, student continues to be eligible</a:t>
            </a:r>
          </a:p>
          <a:p>
            <a:r>
              <a:rPr lang="en-US" dirty="0"/>
              <a:t>Required data in CALPADS</a:t>
            </a:r>
          </a:p>
          <a:p>
            <a:pPr lvl="1"/>
            <a:r>
              <a:rPr lang="en-US" dirty="0"/>
              <a:t>Data required under Scenario 1 and Scenario 2</a:t>
            </a:r>
          </a:p>
          <a:p>
            <a:pPr lvl="1"/>
            <a:r>
              <a:rPr lang="en-US" dirty="0"/>
              <a:t>Subsequent SPED record from DOL</a:t>
            </a:r>
          </a:p>
          <a:p>
            <a:pPr lvl="2"/>
            <a:r>
              <a:rPr lang="en-US" dirty="0"/>
              <a:t>Meeting Type 20 –Plan Review</a:t>
            </a:r>
          </a:p>
          <a:p>
            <a:pPr lvl="2"/>
            <a:r>
              <a:rPr lang="en-US" dirty="0"/>
              <a:t>Meeting Date reflecting date meeting was held (may not be the same as the date the parent signed the ISP)</a:t>
            </a:r>
          </a:p>
          <a:p>
            <a:pPr lvl="2"/>
            <a:r>
              <a:rPr lang="en-US" dirty="0"/>
              <a:t>Plan Type 200 – Individualized Service Plan</a:t>
            </a:r>
          </a:p>
          <a:p>
            <a:pPr lvl="1"/>
            <a:r>
              <a:rPr lang="en-US" dirty="0"/>
              <a:t>SSRV records from DOL</a:t>
            </a:r>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26</a:t>
            </a:fld>
            <a:endParaRPr lang="en-US" dirty="0">
              <a:solidFill>
                <a:prstClr val="black"/>
              </a:solidFill>
            </a:endParaRPr>
          </a:p>
        </p:txBody>
      </p:sp>
      <p:sp>
        <p:nvSpPr>
          <p:cNvPr id="5" name="Footer Placeholder 4">
            <a:extLst>
              <a:ext uri="{FF2B5EF4-FFF2-40B4-BE49-F238E27FC236}">
                <a16:creationId xmlns:a16="http://schemas.microsoft.com/office/drawing/2014/main" id="{EF6FF586-E856-4162-A485-2A5EDA8A2150}"/>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528113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3a – Annual, meeting delayed</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77500" lnSpcReduction="20000"/>
          </a:bodyPr>
          <a:lstStyle/>
          <a:p>
            <a:r>
              <a:rPr lang="en-US" dirty="0"/>
              <a:t>Student is enrolled in a private school on an ISP and an annual Plan Review was conducted late because parent did not make the student available</a:t>
            </a:r>
          </a:p>
          <a:p>
            <a:r>
              <a:rPr lang="en-US" dirty="0"/>
              <a:t>Required data in CALPADS</a:t>
            </a:r>
          </a:p>
          <a:p>
            <a:pPr lvl="1"/>
            <a:r>
              <a:rPr lang="en-US" dirty="0"/>
              <a:t>Data required under Scenario 1 and Scenario 2</a:t>
            </a:r>
          </a:p>
          <a:p>
            <a:pPr lvl="1"/>
            <a:r>
              <a:rPr lang="en-US" b="1" dirty="0"/>
              <a:t>ONCE THE MEETING IS HELD</a:t>
            </a:r>
          </a:p>
          <a:p>
            <a:pPr lvl="2"/>
            <a:r>
              <a:rPr lang="en-US" dirty="0"/>
              <a:t>Subsequent SPED record from DOL</a:t>
            </a:r>
          </a:p>
          <a:p>
            <a:pPr lvl="3"/>
            <a:r>
              <a:rPr lang="en-US" dirty="0"/>
              <a:t>Meeting Type 20 –Plan Review</a:t>
            </a:r>
          </a:p>
          <a:p>
            <a:pPr lvl="3"/>
            <a:r>
              <a:rPr lang="en-US" dirty="0"/>
              <a:t>Meeting Date reflecting date meeting was held (may not be the same as the date the parent signed the ISP)</a:t>
            </a:r>
          </a:p>
          <a:p>
            <a:pPr lvl="3"/>
            <a:r>
              <a:rPr lang="en-US" dirty="0"/>
              <a:t>Plan Type 200 – Individualized Service Plan</a:t>
            </a:r>
          </a:p>
          <a:p>
            <a:pPr lvl="3"/>
            <a:r>
              <a:rPr lang="en-US" dirty="0"/>
              <a:t>Meeting Delay Code 300 – Parent contacted, did not attend</a:t>
            </a:r>
          </a:p>
          <a:p>
            <a:pPr lvl="2"/>
            <a:r>
              <a:rPr lang="en-US" dirty="0"/>
              <a:t>SSRV records from DOL</a:t>
            </a:r>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27</a:t>
            </a:fld>
            <a:endParaRPr lang="en-US" dirty="0">
              <a:solidFill>
                <a:prstClr val="black"/>
              </a:solidFill>
            </a:endParaRPr>
          </a:p>
        </p:txBody>
      </p:sp>
      <p:sp>
        <p:nvSpPr>
          <p:cNvPr id="5" name="Footer Placeholder 4">
            <a:extLst>
              <a:ext uri="{FF2B5EF4-FFF2-40B4-BE49-F238E27FC236}">
                <a16:creationId xmlns:a16="http://schemas.microsoft.com/office/drawing/2014/main" id="{BDAB820A-F507-4C7F-8C8D-B9ABAC5AB049}"/>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24831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3b – Annual, parent withdrawal</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70000" lnSpcReduction="20000"/>
          </a:bodyPr>
          <a:lstStyle/>
          <a:p>
            <a:r>
              <a:rPr lang="en-US" dirty="0"/>
              <a:t>Student is enrolled in a private school on an ISP and an annual Plan Review is conducted by DOL, student is found to be eligible but parent chooses to withdraw the student from special education</a:t>
            </a:r>
          </a:p>
          <a:p>
            <a:r>
              <a:rPr lang="en-US" dirty="0"/>
              <a:t>Required data in CALPADS</a:t>
            </a:r>
          </a:p>
          <a:p>
            <a:pPr lvl="1"/>
            <a:r>
              <a:rPr lang="en-US" dirty="0"/>
              <a:t>Data required under Scenario 1 and Scenario 2</a:t>
            </a:r>
          </a:p>
          <a:p>
            <a:pPr lvl="1"/>
            <a:r>
              <a:rPr lang="en-US" dirty="0"/>
              <a:t>Subsequent SPED record from DOL</a:t>
            </a:r>
          </a:p>
          <a:p>
            <a:pPr lvl="2"/>
            <a:r>
              <a:rPr lang="en-US" dirty="0"/>
              <a:t>Meeting Type 20 –Plan Review</a:t>
            </a:r>
          </a:p>
          <a:p>
            <a:pPr lvl="2"/>
            <a:r>
              <a:rPr lang="en-US" dirty="0"/>
              <a:t>Meeting Date reflecting date meeting was held (may not be the same as the date the parent signed the ISP)</a:t>
            </a:r>
          </a:p>
          <a:p>
            <a:pPr lvl="2"/>
            <a:r>
              <a:rPr lang="en-US" dirty="0"/>
              <a:t>Plan Type 200 – Individualized Service Plan</a:t>
            </a:r>
          </a:p>
          <a:p>
            <a:pPr lvl="2"/>
            <a:r>
              <a:rPr lang="en-US" dirty="0"/>
              <a:t>Special Education Exit Code 78 – Parental Withdrawal</a:t>
            </a:r>
          </a:p>
          <a:p>
            <a:pPr lvl="2"/>
            <a:r>
              <a:rPr lang="en-US" dirty="0"/>
              <a:t>Special Education Exit Date equal to the date the parent withdrew</a:t>
            </a:r>
          </a:p>
          <a:p>
            <a:pPr lvl="1"/>
            <a:r>
              <a:rPr lang="en-US" dirty="0"/>
              <a:t>DOL must exit the private school enrollment with an E170 (Non-primary Enrollment Exit) with the date the parent withdrew the student</a:t>
            </a:r>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28</a:t>
            </a:fld>
            <a:endParaRPr lang="en-US" dirty="0">
              <a:solidFill>
                <a:prstClr val="black"/>
              </a:solidFill>
            </a:endParaRPr>
          </a:p>
        </p:txBody>
      </p:sp>
      <p:sp>
        <p:nvSpPr>
          <p:cNvPr id="5" name="Footer Placeholder 4">
            <a:extLst>
              <a:ext uri="{FF2B5EF4-FFF2-40B4-BE49-F238E27FC236}">
                <a16:creationId xmlns:a16="http://schemas.microsoft.com/office/drawing/2014/main" id="{5FDFB710-93C0-408C-BAF2-4F8F4AC96756}"/>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2939347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3c – Plan reviews done by DOL and DOR</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70000" lnSpcReduction="20000"/>
          </a:bodyPr>
          <a:lstStyle/>
          <a:p>
            <a:r>
              <a:rPr lang="en-US" dirty="0"/>
              <a:t>Student is enrolled in a private school on an ISP and an annual Plan Review is conducted by DOL, student is found to be eligible. DOR also conducts a review and makes an annual offer of FAPE, but parent chooses to keep student enrolled in private school</a:t>
            </a:r>
          </a:p>
          <a:p>
            <a:r>
              <a:rPr lang="en-US" dirty="0"/>
              <a:t>Required data in CALPADS</a:t>
            </a:r>
          </a:p>
          <a:p>
            <a:pPr lvl="1"/>
            <a:r>
              <a:rPr lang="en-US" dirty="0"/>
              <a:t>Data required under Scenario 1 and Scenario 2</a:t>
            </a:r>
          </a:p>
          <a:p>
            <a:pPr lvl="1"/>
            <a:r>
              <a:rPr lang="en-US" dirty="0"/>
              <a:t>Subsequent SPED record from </a:t>
            </a:r>
            <a:r>
              <a:rPr lang="en-US" b="1" dirty="0"/>
              <a:t>DOL</a:t>
            </a:r>
          </a:p>
          <a:p>
            <a:pPr lvl="2"/>
            <a:r>
              <a:rPr lang="en-US" dirty="0"/>
              <a:t>Meeting Type 20 –Plan Review</a:t>
            </a:r>
          </a:p>
          <a:p>
            <a:pPr lvl="2"/>
            <a:r>
              <a:rPr lang="en-US" dirty="0"/>
              <a:t>Meeting Date reflecting date meeting was held (may not be the same as the date the parent signed the ISP)</a:t>
            </a:r>
          </a:p>
          <a:p>
            <a:pPr lvl="2"/>
            <a:r>
              <a:rPr lang="en-US" dirty="0"/>
              <a:t>Plan Type 200 – Individualized Service Plan</a:t>
            </a:r>
          </a:p>
          <a:p>
            <a:pPr lvl="1"/>
            <a:r>
              <a:rPr lang="en-US" b="1" dirty="0"/>
              <a:t>No data are required to be submitted by the DOR unless parent accepts offer of FAPE. Annual notification letters of offers of FAPE are NOT reported to CDE</a:t>
            </a:r>
          </a:p>
          <a:p>
            <a:pPr lvl="1"/>
            <a:r>
              <a:rPr lang="en-US" b="1" dirty="0"/>
              <a:t>DOL and DOR may choose to meet with the parent independently or together</a:t>
            </a:r>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29</a:t>
            </a:fld>
            <a:endParaRPr lang="en-US" dirty="0">
              <a:solidFill>
                <a:prstClr val="black"/>
              </a:solidFill>
            </a:endParaRPr>
          </a:p>
        </p:txBody>
      </p:sp>
      <p:sp>
        <p:nvSpPr>
          <p:cNvPr id="5" name="Footer Placeholder 4">
            <a:extLst>
              <a:ext uri="{FF2B5EF4-FFF2-40B4-BE49-F238E27FC236}">
                <a16:creationId xmlns:a16="http://schemas.microsoft.com/office/drawing/2014/main" id="{5A004627-D994-4E61-9B05-699C89D6B25B}"/>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452111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E371B3-5D41-441E-9DF2-FF6D730F4BE0}"/>
              </a:ext>
            </a:extLst>
          </p:cNvPr>
          <p:cNvSpPr>
            <a:spLocks noGrp="1"/>
          </p:cNvSpPr>
          <p:nvPr>
            <p:ph type="title"/>
          </p:nvPr>
        </p:nvSpPr>
        <p:spPr/>
        <p:txBody>
          <a:bodyPr/>
          <a:lstStyle/>
          <a:p>
            <a:r>
              <a:rPr lang="en-US" dirty="0"/>
              <a:t>Triennial Eligibility Re-evaluation Scenarios</a:t>
            </a:r>
          </a:p>
        </p:txBody>
      </p:sp>
      <p:sp>
        <p:nvSpPr>
          <p:cNvPr id="4" name="Slide Number Placeholder 3">
            <a:extLst>
              <a:ext uri="{FF2B5EF4-FFF2-40B4-BE49-F238E27FC236}">
                <a16:creationId xmlns:a16="http://schemas.microsoft.com/office/drawing/2014/main" id="{811318C2-CB10-4665-BB67-8C9AAB06A2A8}"/>
              </a:ext>
            </a:extLst>
          </p:cNvPr>
          <p:cNvSpPr>
            <a:spLocks noGrp="1"/>
          </p:cNvSpPr>
          <p:nvPr>
            <p:ph type="sldNum" sz="quarter" idx="4294967295"/>
          </p:nvPr>
        </p:nvSpPr>
        <p:spPr>
          <a:xfrm>
            <a:off x="9448800" y="6356350"/>
            <a:ext cx="2743200" cy="365125"/>
          </a:xfrm>
        </p:spPr>
        <p:txBody>
          <a:bodyPr/>
          <a:lstStyle/>
          <a:p>
            <a:fld id="{E3F07B27-5348-4263-B67F-EF7FF0A6AD4A}"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838959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4 – Re-evaluation, continued eligibility</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lnSpcReduction="10000"/>
          </a:bodyPr>
          <a:lstStyle/>
          <a:p>
            <a:r>
              <a:rPr lang="en-US" dirty="0"/>
              <a:t>Student is enrolled in a private school on an ISP and an Eligibility Re-Evaluation is conducted by DOL, student continues to be eligible</a:t>
            </a:r>
          </a:p>
          <a:p>
            <a:r>
              <a:rPr lang="en-US" dirty="0"/>
              <a:t>Required data in CALPADS</a:t>
            </a:r>
          </a:p>
          <a:p>
            <a:pPr lvl="1"/>
            <a:r>
              <a:rPr lang="en-US" dirty="0"/>
              <a:t>SPED record from DOL</a:t>
            </a:r>
          </a:p>
          <a:p>
            <a:pPr lvl="2"/>
            <a:r>
              <a:rPr lang="en-US" dirty="0"/>
              <a:t>Meeting Type 40 –Eligibility Re-evaluation</a:t>
            </a:r>
          </a:p>
          <a:p>
            <a:pPr lvl="2"/>
            <a:r>
              <a:rPr lang="en-US" dirty="0"/>
              <a:t>Meeting Date reflecting date meeting was held</a:t>
            </a:r>
          </a:p>
          <a:p>
            <a:pPr lvl="2"/>
            <a:r>
              <a:rPr lang="en-US" dirty="0"/>
              <a:t>Plan Type 200 – Individualized Service Plan</a:t>
            </a:r>
          </a:p>
          <a:p>
            <a:pPr lvl="1"/>
            <a:r>
              <a:rPr lang="en-US" b="1" dirty="0"/>
              <a:t>No SSRV records required</a:t>
            </a:r>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31</a:t>
            </a:fld>
            <a:endParaRPr lang="en-US" dirty="0">
              <a:solidFill>
                <a:prstClr val="black"/>
              </a:solidFill>
            </a:endParaRPr>
          </a:p>
        </p:txBody>
      </p:sp>
      <p:sp>
        <p:nvSpPr>
          <p:cNvPr id="5" name="Footer Placeholder 4">
            <a:extLst>
              <a:ext uri="{FF2B5EF4-FFF2-40B4-BE49-F238E27FC236}">
                <a16:creationId xmlns:a16="http://schemas.microsoft.com/office/drawing/2014/main" id="{C78252CE-7918-448B-A9E5-6DEA358675DE}"/>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296530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lstStyle/>
          <a:p>
            <a:r>
              <a:rPr lang="en-US" dirty="0"/>
              <a:t>Data Scenario 4a – Re-evaluation and annual plan review, continued eligibility</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70000" lnSpcReduction="20000"/>
          </a:bodyPr>
          <a:lstStyle/>
          <a:p>
            <a:r>
              <a:rPr lang="en-US" dirty="0"/>
              <a:t>Student is enrolled in a private school on an ISP and an Eligibility Re-Evaluation is conducted by DOL, student continues to be eligible. Annual plan review is conducted on the same day.</a:t>
            </a:r>
          </a:p>
          <a:p>
            <a:r>
              <a:rPr lang="en-US" dirty="0"/>
              <a:t>Required data in CALPADS</a:t>
            </a:r>
          </a:p>
          <a:p>
            <a:pPr lvl="1"/>
            <a:r>
              <a:rPr lang="en-US" dirty="0"/>
              <a:t>SPED record from DOL</a:t>
            </a:r>
          </a:p>
          <a:p>
            <a:pPr lvl="2"/>
            <a:r>
              <a:rPr lang="en-US" dirty="0"/>
              <a:t>Meeting Type 40 –Eligibility Re-evaluation</a:t>
            </a:r>
          </a:p>
          <a:p>
            <a:pPr lvl="2"/>
            <a:r>
              <a:rPr lang="en-US" dirty="0"/>
              <a:t>Meeting Date reflecting date meeting was held</a:t>
            </a:r>
          </a:p>
          <a:p>
            <a:pPr lvl="2"/>
            <a:r>
              <a:rPr lang="en-US" dirty="0"/>
              <a:t>Plan Type 200 – Individualized Service Plan</a:t>
            </a:r>
          </a:p>
          <a:p>
            <a:pPr lvl="2"/>
            <a:r>
              <a:rPr lang="en-US" dirty="0"/>
              <a:t>AND</a:t>
            </a:r>
          </a:p>
          <a:p>
            <a:pPr lvl="1"/>
            <a:r>
              <a:rPr lang="en-US" dirty="0"/>
              <a:t>Additional SPED record from DOL </a:t>
            </a:r>
          </a:p>
          <a:p>
            <a:pPr lvl="2"/>
            <a:r>
              <a:rPr lang="en-US" dirty="0"/>
              <a:t>Meeting Type 20 – Plan Review</a:t>
            </a:r>
          </a:p>
          <a:p>
            <a:pPr lvl="2"/>
            <a:r>
              <a:rPr lang="en-US" dirty="0"/>
              <a:t>Meeting Date reflecting date meeting was held</a:t>
            </a:r>
          </a:p>
          <a:p>
            <a:pPr lvl="2"/>
            <a:r>
              <a:rPr lang="en-US" dirty="0"/>
              <a:t>Plan Type – 200 - ISP</a:t>
            </a:r>
          </a:p>
          <a:p>
            <a:pPr lvl="1"/>
            <a:r>
              <a:rPr lang="en-US" dirty="0"/>
              <a:t>SSRV records from DOL associated with Meeting Type 20 only</a:t>
            </a:r>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32</a:t>
            </a:fld>
            <a:endParaRPr lang="en-US" dirty="0">
              <a:solidFill>
                <a:prstClr val="black"/>
              </a:solidFill>
            </a:endParaRPr>
          </a:p>
        </p:txBody>
      </p:sp>
      <p:sp>
        <p:nvSpPr>
          <p:cNvPr id="5" name="Footer Placeholder 4">
            <a:extLst>
              <a:ext uri="{FF2B5EF4-FFF2-40B4-BE49-F238E27FC236}">
                <a16:creationId xmlns:a16="http://schemas.microsoft.com/office/drawing/2014/main" id="{F8D81544-C0E0-46E4-82E8-DC320506989A}"/>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2496119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p:txBody>
          <a:bodyPr>
            <a:normAutofit fontScale="90000"/>
          </a:bodyPr>
          <a:lstStyle/>
          <a:p>
            <a:r>
              <a:rPr lang="en-US" dirty="0"/>
              <a:t>Data Scenario 4b – Re-evaluation, annual plan review by DOL and DOR, continued eligibility</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p:txBody>
          <a:bodyPr>
            <a:normAutofit fontScale="55000" lnSpcReduction="20000"/>
          </a:bodyPr>
          <a:lstStyle/>
          <a:p>
            <a:r>
              <a:rPr lang="en-US" dirty="0"/>
              <a:t>Student is enrolled in a private school on an ISP and an Eligibility Re-Evaluation is conducted by </a:t>
            </a:r>
            <a:r>
              <a:rPr lang="en-US" b="1" dirty="0"/>
              <a:t>DOL and DOR</a:t>
            </a:r>
            <a:r>
              <a:rPr lang="en-US" dirty="0"/>
              <a:t>, student continues to be eligible. Annual plan review is conducted on the same day.</a:t>
            </a:r>
          </a:p>
          <a:p>
            <a:r>
              <a:rPr lang="en-US" dirty="0"/>
              <a:t>Required data in CALPADS</a:t>
            </a:r>
          </a:p>
          <a:p>
            <a:pPr lvl="1"/>
            <a:r>
              <a:rPr lang="en-US" dirty="0"/>
              <a:t>SPED record from DOL</a:t>
            </a:r>
          </a:p>
          <a:p>
            <a:pPr lvl="2"/>
            <a:r>
              <a:rPr lang="en-US" dirty="0"/>
              <a:t>Meeting Type 40 –Eligibility Re-evaluation</a:t>
            </a:r>
          </a:p>
          <a:p>
            <a:pPr lvl="2"/>
            <a:r>
              <a:rPr lang="en-US" dirty="0"/>
              <a:t>Meeting Date reflecting date meeting was held</a:t>
            </a:r>
          </a:p>
          <a:p>
            <a:pPr lvl="2"/>
            <a:r>
              <a:rPr lang="en-US" dirty="0"/>
              <a:t>Plan Type 200 – Individualized Service Plan</a:t>
            </a:r>
          </a:p>
          <a:p>
            <a:pPr lvl="2"/>
            <a:r>
              <a:rPr lang="en-US" dirty="0"/>
              <a:t>AND</a:t>
            </a:r>
          </a:p>
          <a:p>
            <a:pPr lvl="1"/>
            <a:r>
              <a:rPr lang="en-US" dirty="0"/>
              <a:t>Additional SPED record from DOL </a:t>
            </a:r>
          </a:p>
          <a:p>
            <a:pPr lvl="2"/>
            <a:r>
              <a:rPr lang="en-US" dirty="0"/>
              <a:t>Meeting Type 20 – Plan Review</a:t>
            </a:r>
          </a:p>
          <a:p>
            <a:pPr lvl="2"/>
            <a:r>
              <a:rPr lang="en-US" dirty="0"/>
              <a:t>Meeting Date reflecting date meeting was held</a:t>
            </a:r>
          </a:p>
          <a:p>
            <a:pPr lvl="2"/>
            <a:r>
              <a:rPr lang="en-US" dirty="0"/>
              <a:t>Plan Type – 200 - ISP</a:t>
            </a:r>
          </a:p>
          <a:p>
            <a:pPr lvl="1"/>
            <a:r>
              <a:rPr lang="en-US" dirty="0"/>
              <a:t>SSRV records from DOL associated with Meeting Type 20 only</a:t>
            </a:r>
          </a:p>
          <a:p>
            <a:pPr lvl="1"/>
            <a:r>
              <a:rPr lang="en-US" b="1" dirty="0"/>
              <a:t>No data are required to be submitted by the DOR unless parent accepts offer of FAPE. Annual notification letters of offers of FAPE are NOT reported to CDE</a:t>
            </a:r>
          </a:p>
          <a:p>
            <a:pPr lvl="1"/>
            <a:r>
              <a:rPr lang="en-US" b="1" dirty="0"/>
              <a:t>DOL and DOR may choose to meet with the parent independently or together</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33</a:t>
            </a:fld>
            <a:endParaRPr lang="en-US" dirty="0">
              <a:solidFill>
                <a:prstClr val="black"/>
              </a:solidFill>
            </a:endParaRPr>
          </a:p>
        </p:txBody>
      </p:sp>
      <p:sp>
        <p:nvSpPr>
          <p:cNvPr id="5" name="Footer Placeholder 4">
            <a:extLst>
              <a:ext uri="{FF2B5EF4-FFF2-40B4-BE49-F238E27FC236}">
                <a16:creationId xmlns:a16="http://schemas.microsoft.com/office/drawing/2014/main" id="{D61263F7-72C3-441F-A051-702E261C84E4}"/>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2699676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F27B-F6A0-45B6-B786-D9FD046455C3}"/>
              </a:ext>
            </a:extLst>
          </p:cNvPr>
          <p:cNvSpPr>
            <a:spLocks noGrp="1"/>
          </p:cNvSpPr>
          <p:nvPr>
            <p:ph type="title"/>
          </p:nvPr>
        </p:nvSpPr>
        <p:spPr>
          <a:xfrm>
            <a:off x="838200" y="156164"/>
            <a:ext cx="10515600" cy="1325563"/>
          </a:xfrm>
        </p:spPr>
        <p:txBody>
          <a:bodyPr/>
          <a:lstStyle/>
          <a:p>
            <a:r>
              <a:rPr lang="en-US" dirty="0"/>
              <a:t>Data Scenario 4c – Re-evaluation, ineligible</a:t>
            </a:r>
          </a:p>
        </p:txBody>
      </p:sp>
      <p:sp>
        <p:nvSpPr>
          <p:cNvPr id="3" name="Content Placeholder 2">
            <a:extLst>
              <a:ext uri="{FF2B5EF4-FFF2-40B4-BE49-F238E27FC236}">
                <a16:creationId xmlns:a16="http://schemas.microsoft.com/office/drawing/2014/main" id="{43646542-1CE4-4A73-9F6F-A1D7418605DC}"/>
              </a:ext>
            </a:extLst>
          </p:cNvPr>
          <p:cNvSpPr>
            <a:spLocks noGrp="1"/>
          </p:cNvSpPr>
          <p:nvPr>
            <p:ph idx="1"/>
          </p:nvPr>
        </p:nvSpPr>
        <p:spPr>
          <a:xfrm>
            <a:off x="838200" y="1587667"/>
            <a:ext cx="10515600" cy="5027869"/>
          </a:xfrm>
        </p:spPr>
        <p:txBody>
          <a:bodyPr>
            <a:normAutofit fontScale="55000" lnSpcReduction="20000"/>
          </a:bodyPr>
          <a:lstStyle/>
          <a:p>
            <a:r>
              <a:rPr lang="en-US" dirty="0"/>
              <a:t>Student is enrolled in a private school on an ISP and an Eligibility Re-Evaluation is conducted by DOL, student is found to be </a:t>
            </a:r>
            <a:r>
              <a:rPr lang="en-US" b="1" dirty="0"/>
              <a:t>ineligible</a:t>
            </a:r>
          </a:p>
          <a:p>
            <a:r>
              <a:rPr lang="en-US" dirty="0"/>
              <a:t>Required data in CALPADS</a:t>
            </a:r>
          </a:p>
          <a:p>
            <a:pPr lvl="1"/>
            <a:r>
              <a:rPr lang="en-US" dirty="0"/>
              <a:t>SPED record from DOL</a:t>
            </a:r>
          </a:p>
          <a:p>
            <a:pPr lvl="2"/>
            <a:r>
              <a:rPr lang="en-US" dirty="0"/>
              <a:t>Meeting Type 40 –Eligibility Re-evaluation</a:t>
            </a:r>
          </a:p>
          <a:p>
            <a:pPr lvl="2"/>
            <a:r>
              <a:rPr lang="en-US" dirty="0"/>
              <a:t>Meeting Date reflecting date meeting was held</a:t>
            </a:r>
          </a:p>
          <a:p>
            <a:pPr lvl="2"/>
            <a:r>
              <a:rPr lang="en-US" dirty="0"/>
              <a:t>Plan Type 200 – Individualized Service Plan</a:t>
            </a:r>
          </a:p>
          <a:p>
            <a:pPr lvl="1"/>
            <a:r>
              <a:rPr lang="en-US" b="1" dirty="0"/>
              <a:t>AND EITHER*</a:t>
            </a:r>
          </a:p>
          <a:p>
            <a:pPr lvl="2"/>
            <a:r>
              <a:rPr lang="en-US" dirty="0"/>
              <a:t>Additional SPED record from DOL (if annual plan review was held on same day)</a:t>
            </a:r>
          </a:p>
          <a:p>
            <a:pPr lvl="3"/>
            <a:r>
              <a:rPr lang="en-US" dirty="0"/>
              <a:t>Meeting Type 20 – Plan Review</a:t>
            </a:r>
          </a:p>
          <a:p>
            <a:pPr lvl="3"/>
            <a:r>
              <a:rPr lang="en-US" dirty="0"/>
              <a:t>Plan Type – 200 - ISP</a:t>
            </a:r>
          </a:p>
          <a:p>
            <a:pPr lvl="3"/>
            <a:r>
              <a:rPr lang="en-US" dirty="0"/>
              <a:t>Special Education Exit Reason – 70 – No Longer Eligible</a:t>
            </a:r>
          </a:p>
          <a:p>
            <a:pPr lvl="3"/>
            <a:r>
              <a:rPr lang="en-US" dirty="0"/>
              <a:t>Special Education Exit Date – Date the student was found to be ineligible</a:t>
            </a:r>
          </a:p>
          <a:p>
            <a:pPr marL="1371600" lvl="3" indent="0">
              <a:buNone/>
            </a:pPr>
            <a:r>
              <a:rPr lang="en-US" b="1" dirty="0"/>
              <a:t>OR</a:t>
            </a:r>
          </a:p>
          <a:p>
            <a:pPr lvl="2"/>
            <a:r>
              <a:rPr lang="en-US" dirty="0"/>
              <a:t>Modify MOST RECENT Meeting Type 20 record in CALPADS with:</a:t>
            </a:r>
          </a:p>
          <a:p>
            <a:pPr lvl="3"/>
            <a:r>
              <a:rPr lang="en-US" dirty="0"/>
              <a:t>Special Education Exit Reason – 70 – No Longer Eligible</a:t>
            </a:r>
          </a:p>
          <a:p>
            <a:pPr lvl="3"/>
            <a:r>
              <a:rPr lang="en-US" dirty="0"/>
              <a:t>Special Education Exit Date – Date the student was found to be ineligible</a:t>
            </a:r>
          </a:p>
          <a:p>
            <a:pPr lvl="1"/>
            <a:r>
              <a:rPr lang="en-US" b="1" dirty="0"/>
              <a:t>No SSRV records required</a:t>
            </a:r>
          </a:p>
          <a:p>
            <a:pPr marL="457200" lvl="1" indent="0">
              <a:buNone/>
            </a:pPr>
            <a:endParaRPr lang="en-US" b="1" dirty="0"/>
          </a:p>
          <a:p>
            <a:pPr marL="457200" lvl="1" indent="0">
              <a:buNone/>
            </a:pPr>
            <a:r>
              <a:rPr lang="en-US" b="1" dirty="0"/>
              <a:t>*LEAs may NOT populate Meeting Type 40 records with an exit date</a:t>
            </a:r>
          </a:p>
        </p:txBody>
      </p:sp>
      <p:sp>
        <p:nvSpPr>
          <p:cNvPr id="4" name="Slide Number Placeholder 3">
            <a:extLst>
              <a:ext uri="{FF2B5EF4-FFF2-40B4-BE49-F238E27FC236}">
                <a16:creationId xmlns:a16="http://schemas.microsoft.com/office/drawing/2014/main" id="{929AF42D-DBCD-45C9-B282-AADD1844AE68}"/>
              </a:ext>
            </a:extLst>
          </p:cNvPr>
          <p:cNvSpPr>
            <a:spLocks noGrp="1"/>
          </p:cNvSpPr>
          <p:nvPr>
            <p:ph type="sldNum" sz="quarter" idx="12"/>
          </p:nvPr>
        </p:nvSpPr>
        <p:spPr/>
        <p:txBody>
          <a:bodyPr/>
          <a:lstStyle/>
          <a:p>
            <a:fld id="{E3F07B27-5348-4263-B67F-EF7FF0A6AD4A}" type="slidenum">
              <a:rPr lang="en-US" smtClean="0">
                <a:solidFill>
                  <a:prstClr val="black"/>
                </a:solidFill>
              </a:rPr>
              <a:pPr/>
              <a:t>34</a:t>
            </a:fld>
            <a:endParaRPr lang="en-US" dirty="0">
              <a:solidFill>
                <a:prstClr val="black"/>
              </a:solidFill>
            </a:endParaRPr>
          </a:p>
        </p:txBody>
      </p:sp>
      <p:sp>
        <p:nvSpPr>
          <p:cNvPr id="5" name="Footer Placeholder 4">
            <a:extLst>
              <a:ext uri="{FF2B5EF4-FFF2-40B4-BE49-F238E27FC236}">
                <a16:creationId xmlns:a16="http://schemas.microsoft.com/office/drawing/2014/main" id="{EEBCCABB-8243-44AE-886A-324CF6D57BF8}"/>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708571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EF279-B2E6-4A65-A1BC-F15CF171A29E}"/>
              </a:ext>
            </a:extLst>
          </p:cNvPr>
          <p:cNvSpPr>
            <a:spLocks noGrp="1"/>
          </p:cNvSpPr>
          <p:nvPr>
            <p:ph type="title"/>
          </p:nvPr>
        </p:nvSpPr>
        <p:spPr/>
        <p:txBody>
          <a:bodyPr/>
          <a:lstStyle/>
          <a:p>
            <a:r>
              <a:rPr lang="en-US" dirty="0"/>
              <a:t>Transfer Scenarios (Student already on a active ISP or IEP)</a:t>
            </a:r>
          </a:p>
        </p:txBody>
      </p:sp>
    </p:spTree>
    <p:extLst>
      <p:ext uri="{BB962C8B-B14F-4D97-AF65-F5344CB8AC3E}">
        <p14:creationId xmlns:p14="http://schemas.microsoft.com/office/powerpoint/2010/main" val="1541441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0B1B97-7740-4977-BD3C-585FE395A211}"/>
              </a:ext>
            </a:extLst>
          </p:cNvPr>
          <p:cNvSpPr>
            <a:spLocks noGrp="1"/>
          </p:cNvSpPr>
          <p:nvPr>
            <p:ph type="title"/>
          </p:nvPr>
        </p:nvSpPr>
        <p:spPr/>
        <p:txBody>
          <a:bodyPr/>
          <a:lstStyle/>
          <a:p>
            <a:r>
              <a:rPr lang="en-US" dirty="0"/>
              <a:t>Why the timing of the transfer matters for Census Day…</a:t>
            </a:r>
          </a:p>
        </p:txBody>
      </p:sp>
      <p:sp>
        <p:nvSpPr>
          <p:cNvPr id="4" name="Content Placeholder 3">
            <a:extLst>
              <a:ext uri="{FF2B5EF4-FFF2-40B4-BE49-F238E27FC236}">
                <a16:creationId xmlns:a16="http://schemas.microsoft.com/office/drawing/2014/main" id="{BD42F7A3-E9CC-491C-8B7F-5DD40E59DAA2}"/>
              </a:ext>
            </a:extLst>
          </p:cNvPr>
          <p:cNvSpPr>
            <a:spLocks noGrp="1"/>
          </p:cNvSpPr>
          <p:nvPr>
            <p:ph idx="1"/>
          </p:nvPr>
        </p:nvSpPr>
        <p:spPr/>
        <p:txBody>
          <a:bodyPr>
            <a:normAutofit/>
          </a:bodyPr>
          <a:lstStyle/>
          <a:p>
            <a:r>
              <a:rPr lang="en-US" dirty="0"/>
              <a:t>The data required for transfers depends on WHEN the transfer occurs.</a:t>
            </a:r>
          </a:p>
          <a:p>
            <a:pPr lvl="1"/>
            <a:r>
              <a:rPr lang="en-US" dirty="0"/>
              <a:t>When a student transfers to/from a private school and that exit occurs before Census day, this leaves a GAP in enrollment, however the student is still on an active IEP/ISP during the gap</a:t>
            </a:r>
          </a:p>
          <a:p>
            <a:pPr lvl="1"/>
            <a:r>
              <a:rPr lang="en-US" dirty="0"/>
              <a:t>If a student does not have an enrollment that overlaps Census Day, the student will not be counted for purposes of Fall 1</a:t>
            </a:r>
          </a:p>
          <a:p>
            <a:pPr lvl="1"/>
            <a:r>
              <a:rPr lang="en-US" dirty="0"/>
              <a:t>LEA accepting transfer should consider WHAT PLAN THE STUDENT IS ON AT THE TIME OF TRANSFER when determining the enrollments to create</a:t>
            </a:r>
          </a:p>
        </p:txBody>
      </p:sp>
      <p:sp>
        <p:nvSpPr>
          <p:cNvPr id="2" name="Footer Placeholder 1">
            <a:extLst>
              <a:ext uri="{FF2B5EF4-FFF2-40B4-BE49-F238E27FC236}">
                <a16:creationId xmlns:a16="http://schemas.microsoft.com/office/drawing/2014/main" id="{11809FDA-A384-4D6A-BD57-DA47D8ADD9A5}"/>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5" name="Slide Number Placeholder 4">
            <a:extLst>
              <a:ext uri="{FF2B5EF4-FFF2-40B4-BE49-F238E27FC236}">
                <a16:creationId xmlns:a16="http://schemas.microsoft.com/office/drawing/2014/main" id="{C20B2C05-D48C-4F61-B533-4B8F3FF4D6E2}"/>
              </a:ext>
            </a:extLst>
          </p:cNvPr>
          <p:cNvSpPr>
            <a:spLocks noGrp="1"/>
          </p:cNvSpPr>
          <p:nvPr>
            <p:ph type="sldNum" sz="quarter" idx="12"/>
          </p:nvPr>
        </p:nvSpPr>
        <p:spPr/>
        <p:txBody>
          <a:bodyPr/>
          <a:lstStyle/>
          <a:p>
            <a:fld id="{E3F07B27-5348-4263-B67F-EF7FF0A6AD4A}"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1365194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1CD3-084E-4104-BBE8-F977BDF66A7D}"/>
              </a:ext>
            </a:extLst>
          </p:cNvPr>
          <p:cNvSpPr>
            <a:spLocks noGrp="1"/>
          </p:cNvSpPr>
          <p:nvPr>
            <p:ph type="title"/>
          </p:nvPr>
        </p:nvSpPr>
        <p:spPr/>
        <p:txBody>
          <a:bodyPr/>
          <a:lstStyle/>
          <a:p>
            <a:r>
              <a:rPr lang="en-US" dirty="0"/>
              <a:t>Fall 1 Enrollment Gap</a:t>
            </a:r>
          </a:p>
        </p:txBody>
      </p:sp>
      <p:sp>
        <p:nvSpPr>
          <p:cNvPr id="3" name="Content Placeholder 2">
            <a:extLst>
              <a:ext uri="{FF2B5EF4-FFF2-40B4-BE49-F238E27FC236}">
                <a16:creationId xmlns:a16="http://schemas.microsoft.com/office/drawing/2014/main" id="{3DC0512A-5480-40CB-9056-AC57543F5E38}"/>
              </a:ext>
            </a:extLst>
          </p:cNvPr>
          <p:cNvSpPr>
            <a:spLocks noGrp="1"/>
          </p:cNvSpPr>
          <p:nvPr>
            <p:ph idx="1"/>
          </p:nvPr>
        </p:nvSpPr>
        <p:spPr/>
        <p:txBody>
          <a:bodyPr/>
          <a:lstStyle/>
          <a:p>
            <a:pPr marL="0" indent="0">
              <a:buNone/>
            </a:pPr>
            <a:endParaRPr lang="en-US" dirty="0"/>
          </a:p>
        </p:txBody>
      </p:sp>
      <p:sp>
        <p:nvSpPr>
          <p:cNvPr id="4" name="Slide Number Placeholder 3">
            <a:extLst>
              <a:ext uri="{FF2B5EF4-FFF2-40B4-BE49-F238E27FC236}">
                <a16:creationId xmlns:a16="http://schemas.microsoft.com/office/drawing/2014/main" id="{E1911AE9-E6A4-4427-B4ED-88860872DB87}"/>
              </a:ext>
            </a:extLst>
          </p:cNvPr>
          <p:cNvSpPr>
            <a:spLocks noGrp="1"/>
          </p:cNvSpPr>
          <p:nvPr>
            <p:ph type="sldNum" sz="quarter" idx="12"/>
          </p:nvPr>
        </p:nvSpPr>
        <p:spPr/>
        <p:txBody>
          <a:bodyPr/>
          <a:lstStyle/>
          <a:p>
            <a:fld id="{E3F07B27-5348-4263-B67F-EF7FF0A6AD4A}" type="slidenum">
              <a:rPr lang="en-US" smtClean="0">
                <a:solidFill>
                  <a:prstClr val="black"/>
                </a:solidFill>
              </a:rPr>
              <a:pPr/>
              <a:t>37</a:t>
            </a:fld>
            <a:endParaRPr lang="en-US" dirty="0">
              <a:solidFill>
                <a:prstClr val="black"/>
              </a:solidFill>
            </a:endParaRPr>
          </a:p>
        </p:txBody>
      </p:sp>
      <p:sp>
        <p:nvSpPr>
          <p:cNvPr id="5" name="Rectangle 4">
            <a:extLst>
              <a:ext uri="{FF2B5EF4-FFF2-40B4-BE49-F238E27FC236}">
                <a16:creationId xmlns:a16="http://schemas.microsoft.com/office/drawing/2014/main" id="{3F7B1123-D808-4494-8F1F-2D7AAB7D1AA3}"/>
              </a:ext>
            </a:extLst>
          </p:cNvPr>
          <p:cNvSpPr/>
          <p:nvPr/>
        </p:nvSpPr>
        <p:spPr>
          <a:xfrm>
            <a:off x="1059366" y="2453268"/>
            <a:ext cx="2865863" cy="975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Public school Enrollment </a:t>
            </a:r>
          </a:p>
          <a:p>
            <a:pPr algn="ctr"/>
            <a:r>
              <a:rPr lang="en-US" dirty="0"/>
              <a:t>9/1/2022-10/1/2022</a:t>
            </a:r>
          </a:p>
        </p:txBody>
      </p:sp>
      <p:sp>
        <p:nvSpPr>
          <p:cNvPr id="6" name="Rectangle: Rounded Corners 5">
            <a:extLst>
              <a:ext uri="{FF2B5EF4-FFF2-40B4-BE49-F238E27FC236}">
                <a16:creationId xmlns:a16="http://schemas.microsoft.com/office/drawing/2014/main" id="{461B76A4-D714-45C2-9EFF-37E4BF58922E}"/>
              </a:ext>
            </a:extLst>
          </p:cNvPr>
          <p:cNvSpPr/>
          <p:nvPr/>
        </p:nvSpPr>
        <p:spPr>
          <a:xfrm>
            <a:off x="1059366" y="4315115"/>
            <a:ext cx="10247971" cy="9757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418A066-572F-45D3-9023-9898F48B57BE}"/>
              </a:ext>
            </a:extLst>
          </p:cNvPr>
          <p:cNvSpPr/>
          <p:nvPr/>
        </p:nvSpPr>
        <p:spPr>
          <a:xfrm>
            <a:off x="6096000" y="2453064"/>
            <a:ext cx="2865863" cy="975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Private school Enrollment </a:t>
            </a:r>
          </a:p>
          <a:p>
            <a:pPr algn="ctr"/>
            <a:r>
              <a:rPr lang="en-US" dirty="0"/>
              <a:t>10/15/2022</a:t>
            </a:r>
          </a:p>
        </p:txBody>
      </p:sp>
      <p:sp>
        <p:nvSpPr>
          <p:cNvPr id="8" name="Rectangle 7">
            <a:extLst>
              <a:ext uri="{FF2B5EF4-FFF2-40B4-BE49-F238E27FC236}">
                <a16:creationId xmlns:a16="http://schemas.microsoft.com/office/drawing/2014/main" id="{E76923A1-7E88-495A-80EC-9818BB1D71AE}"/>
              </a:ext>
            </a:extLst>
          </p:cNvPr>
          <p:cNvSpPr/>
          <p:nvPr/>
        </p:nvSpPr>
        <p:spPr>
          <a:xfrm>
            <a:off x="1059365" y="3563937"/>
            <a:ext cx="5036629" cy="49270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IEP – Meeting Date 7/1/2022</a:t>
            </a:r>
          </a:p>
        </p:txBody>
      </p:sp>
      <p:sp>
        <p:nvSpPr>
          <p:cNvPr id="9" name="Oval 8">
            <a:extLst>
              <a:ext uri="{FF2B5EF4-FFF2-40B4-BE49-F238E27FC236}">
                <a16:creationId xmlns:a16="http://schemas.microsoft.com/office/drawing/2014/main" id="{3EF33BED-00AB-4779-A773-DC8BA38195DE}"/>
              </a:ext>
            </a:extLst>
          </p:cNvPr>
          <p:cNvSpPr/>
          <p:nvPr/>
        </p:nvSpPr>
        <p:spPr>
          <a:xfrm>
            <a:off x="4293219" y="4404528"/>
            <a:ext cx="1512849" cy="796906"/>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Census Day 10/5</a:t>
            </a:r>
          </a:p>
        </p:txBody>
      </p:sp>
      <p:cxnSp>
        <p:nvCxnSpPr>
          <p:cNvPr id="11" name="Straight Connector 10">
            <a:extLst>
              <a:ext uri="{FF2B5EF4-FFF2-40B4-BE49-F238E27FC236}">
                <a16:creationId xmlns:a16="http://schemas.microsoft.com/office/drawing/2014/main" id="{83B113C2-ADF4-4CC0-A1EA-54D1DD97E805}"/>
              </a:ext>
            </a:extLst>
          </p:cNvPr>
          <p:cNvCxnSpPr/>
          <p:nvPr/>
        </p:nvCxnSpPr>
        <p:spPr>
          <a:xfrm>
            <a:off x="5029198" y="2542478"/>
            <a:ext cx="0" cy="177263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2D146DA-5378-4C3F-B428-6AD4AE513402}"/>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894356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9DBFE1-DE34-46FD-BA10-4E58690EED08}"/>
              </a:ext>
            </a:extLst>
          </p:cNvPr>
          <p:cNvSpPr>
            <a:spLocks noGrp="1"/>
          </p:cNvSpPr>
          <p:nvPr>
            <p:ph type="title"/>
          </p:nvPr>
        </p:nvSpPr>
        <p:spPr/>
        <p:txBody>
          <a:bodyPr/>
          <a:lstStyle/>
          <a:p>
            <a:r>
              <a:rPr lang="en-US" dirty="0"/>
              <a:t>Transfers from Private to Public Schools</a:t>
            </a:r>
          </a:p>
        </p:txBody>
      </p:sp>
      <p:sp>
        <p:nvSpPr>
          <p:cNvPr id="4" name="Slide Number Placeholder 3">
            <a:extLst>
              <a:ext uri="{FF2B5EF4-FFF2-40B4-BE49-F238E27FC236}">
                <a16:creationId xmlns:a16="http://schemas.microsoft.com/office/drawing/2014/main" id="{7D1656CB-F667-4AD6-AE3C-AC91CAD3A2EE}"/>
              </a:ext>
            </a:extLst>
          </p:cNvPr>
          <p:cNvSpPr>
            <a:spLocks noGrp="1"/>
          </p:cNvSpPr>
          <p:nvPr>
            <p:ph type="sldNum" sz="quarter" idx="4294967295"/>
          </p:nvPr>
        </p:nvSpPr>
        <p:spPr>
          <a:xfrm>
            <a:off x="9448800" y="6356350"/>
            <a:ext cx="2743200" cy="365125"/>
          </a:xfrm>
        </p:spPr>
        <p:txBody>
          <a:bodyPr/>
          <a:lstStyle/>
          <a:p>
            <a:fld id="{E3F07B27-5348-4263-B67F-EF7FF0A6AD4A}"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1684005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85E61-7BA9-4233-ACA8-96C36B6BC0DC}"/>
              </a:ext>
            </a:extLst>
          </p:cNvPr>
          <p:cNvSpPr>
            <a:spLocks noGrp="1"/>
          </p:cNvSpPr>
          <p:nvPr>
            <p:ph type="title"/>
          </p:nvPr>
        </p:nvSpPr>
        <p:spPr/>
        <p:txBody>
          <a:bodyPr/>
          <a:lstStyle/>
          <a:p>
            <a:r>
              <a:rPr lang="en-US" dirty="0"/>
              <a:t>Scenario 5 – Private to Public (no overlap with Census Day)</a:t>
            </a:r>
          </a:p>
        </p:txBody>
      </p:sp>
      <p:sp>
        <p:nvSpPr>
          <p:cNvPr id="6" name="Content Placeholder 5">
            <a:extLst>
              <a:ext uri="{FF2B5EF4-FFF2-40B4-BE49-F238E27FC236}">
                <a16:creationId xmlns:a16="http://schemas.microsoft.com/office/drawing/2014/main" id="{FB9B05CB-28A6-41BB-90D3-AC536620C2ED}"/>
              </a:ext>
            </a:extLst>
          </p:cNvPr>
          <p:cNvSpPr>
            <a:spLocks noGrp="1"/>
          </p:cNvSpPr>
          <p:nvPr>
            <p:ph idx="1"/>
          </p:nvPr>
        </p:nvSpPr>
        <p:spPr/>
        <p:txBody>
          <a:bodyPr>
            <a:normAutofit fontScale="70000" lnSpcReduction="20000"/>
          </a:bodyPr>
          <a:lstStyle/>
          <a:p>
            <a:r>
              <a:rPr lang="en-US" dirty="0"/>
              <a:t>Student is enrolled in a private school on an ISP. In an annual review, student accepts DOR offer of FAPE (transfer does not overlap Census Day)</a:t>
            </a:r>
          </a:p>
          <a:p>
            <a:r>
              <a:rPr lang="en-US" dirty="0"/>
              <a:t>Required data in CALPADS</a:t>
            </a:r>
          </a:p>
          <a:p>
            <a:pPr lvl="1"/>
            <a:r>
              <a:rPr lang="en-US" dirty="0"/>
              <a:t>Enrollment in private school should be exited by DOL with an E170 (Non-primary enrollment exit) and the date student will exit the private school.</a:t>
            </a:r>
          </a:p>
          <a:p>
            <a:pPr lvl="2"/>
            <a:r>
              <a:rPr lang="en-US" dirty="0"/>
              <a:t>DOL should </a:t>
            </a:r>
            <a:r>
              <a:rPr lang="en-US" b="1" dirty="0"/>
              <a:t>NOT</a:t>
            </a:r>
            <a:r>
              <a:rPr lang="en-US" dirty="0"/>
              <a:t> submit a Special Education Exit Reason or Exit Date on ISP record</a:t>
            </a:r>
          </a:p>
          <a:p>
            <a:pPr lvl="1"/>
            <a:r>
              <a:rPr lang="en-US" dirty="0"/>
              <a:t>DOR should submit a primary enrollment (10) at school of attendance with the student’s expected enrollment start date</a:t>
            </a:r>
          </a:p>
          <a:p>
            <a:pPr lvl="1"/>
            <a:r>
              <a:rPr lang="en-US" dirty="0"/>
              <a:t>DOR submits SPED record:</a:t>
            </a:r>
          </a:p>
          <a:p>
            <a:pPr lvl="2"/>
            <a:r>
              <a:rPr lang="en-US" dirty="0"/>
              <a:t>Meeting Type 20 – Plan Review</a:t>
            </a:r>
          </a:p>
          <a:p>
            <a:pPr lvl="2"/>
            <a:r>
              <a:rPr lang="en-US" dirty="0"/>
              <a:t>Plan Type – 100 – IEP</a:t>
            </a:r>
          </a:p>
          <a:p>
            <a:pPr lvl="2"/>
            <a:r>
              <a:rPr lang="en-US" dirty="0"/>
              <a:t>Meeting Date – the date the meeting was held</a:t>
            </a:r>
          </a:p>
          <a:p>
            <a:pPr lvl="1"/>
            <a:r>
              <a:rPr lang="en-US" dirty="0"/>
              <a:t>DOR submits SSRV records</a:t>
            </a:r>
          </a:p>
        </p:txBody>
      </p:sp>
      <p:sp>
        <p:nvSpPr>
          <p:cNvPr id="2" name="Footer Placeholder 1">
            <a:extLst>
              <a:ext uri="{FF2B5EF4-FFF2-40B4-BE49-F238E27FC236}">
                <a16:creationId xmlns:a16="http://schemas.microsoft.com/office/drawing/2014/main" id="{6A17D01C-078C-41C7-9E65-2C9DBA0A7A96}"/>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3" name="Slide Number Placeholder 2">
            <a:extLst>
              <a:ext uri="{FF2B5EF4-FFF2-40B4-BE49-F238E27FC236}">
                <a16:creationId xmlns:a16="http://schemas.microsoft.com/office/drawing/2014/main" id="{05C7517D-E718-4E84-AA9B-F8F9D68320C4}"/>
              </a:ext>
            </a:extLst>
          </p:cNvPr>
          <p:cNvSpPr>
            <a:spLocks noGrp="1"/>
          </p:cNvSpPr>
          <p:nvPr>
            <p:ph type="sldNum" sz="quarter" idx="12"/>
          </p:nvPr>
        </p:nvSpPr>
        <p:spPr/>
        <p:txBody>
          <a:bodyPr/>
          <a:lstStyle/>
          <a:p>
            <a:fld id="{E3F07B27-5348-4263-B67F-EF7FF0A6AD4A}"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49343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85E61-7BA9-4233-ACA8-96C36B6BC0DC}"/>
              </a:ext>
            </a:extLst>
          </p:cNvPr>
          <p:cNvSpPr>
            <a:spLocks noGrp="1"/>
          </p:cNvSpPr>
          <p:nvPr>
            <p:ph type="title"/>
          </p:nvPr>
        </p:nvSpPr>
        <p:spPr>
          <a:xfrm>
            <a:off x="838200" y="50953"/>
            <a:ext cx="10515600" cy="1325563"/>
          </a:xfrm>
        </p:spPr>
        <p:txBody>
          <a:bodyPr/>
          <a:lstStyle/>
          <a:p>
            <a:r>
              <a:rPr lang="en-US" dirty="0"/>
              <a:t>Scenario 5a – Private to Public (overlaps Census Day) – </a:t>
            </a:r>
            <a:r>
              <a:rPr lang="en-US" b="1" dirty="0"/>
              <a:t>meeting held</a:t>
            </a:r>
          </a:p>
        </p:txBody>
      </p:sp>
      <p:sp>
        <p:nvSpPr>
          <p:cNvPr id="6" name="Content Placeholder 5">
            <a:extLst>
              <a:ext uri="{FF2B5EF4-FFF2-40B4-BE49-F238E27FC236}">
                <a16:creationId xmlns:a16="http://schemas.microsoft.com/office/drawing/2014/main" id="{FB9B05CB-28A6-41BB-90D3-AC536620C2ED}"/>
              </a:ext>
            </a:extLst>
          </p:cNvPr>
          <p:cNvSpPr>
            <a:spLocks noGrp="1"/>
          </p:cNvSpPr>
          <p:nvPr>
            <p:ph idx="1"/>
          </p:nvPr>
        </p:nvSpPr>
        <p:spPr>
          <a:xfrm>
            <a:off x="838200" y="1350144"/>
            <a:ext cx="10515600" cy="5456903"/>
          </a:xfrm>
        </p:spPr>
        <p:txBody>
          <a:bodyPr>
            <a:normAutofit fontScale="70000" lnSpcReduction="20000"/>
          </a:bodyPr>
          <a:lstStyle/>
          <a:p>
            <a:r>
              <a:rPr lang="en-US" dirty="0"/>
              <a:t>Student is enrolled in a private school on an ISP. In an annual review, student accepts DOR offer of FAPE (transfer overlaps Census Day) and student will be transferring to the DOR – </a:t>
            </a:r>
            <a:r>
              <a:rPr lang="en-US" b="1" dirty="0"/>
              <a:t>meeting held prior to enrolling</a:t>
            </a:r>
          </a:p>
          <a:p>
            <a:r>
              <a:rPr lang="en-US" dirty="0"/>
              <a:t>Required data in CALPADS</a:t>
            </a:r>
          </a:p>
          <a:p>
            <a:pPr lvl="1"/>
            <a:r>
              <a:rPr lang="en-US" dirty="0"/>
              <a:t>DOL exits private school enrollment -E170 (Non-primary enrollment exit) and private school exit date</a:t>
            </a:r>
          </a:p>
          <a:p>
            <a:pPr lvl="2"/>
            <a:r>
              <a:rPr lang="en-US" dirty="0"/>
              <a:t>DOL should </a:t>
            </a:r>
            <a:r>
              <a:rPr lang="en-US" b="1" dirty="0"/>
              <a:t>NOT</a:t>
            </a:r>
            <a:r>
              <a:rPr lang="en-US" dirty="0"/>
              <a:t> submit a Special Education Exit Reason or Exit Date on ISP record</a:t>
            </a:r>
          </a:p>
          <a:p>
            <a:pPr lvl="1"/>
            <a:r>
              <a:rPr lang="en-US" dirty="0"/>
              <a:t>If the student will not begin school in the DOR until after Census Day :</a:t>
            </a:r>
          </a:p>
          <a:p>
            <a:pPr lvl="2"/>
            <a:r>
              <a:rPr lang="en-US" dirty="0"/>
              <a:t>DOR should submit a primary (10) </a:t>
            </a:r>
            <a:r>
              <a:rPr lang="en-US" b="1" dirty="0"/>
              <a:t>district level </a:t>
            </a:r>
            <a:r>
              <a:rPr lang="en-US" dirty="0"/>
              <a:t>enrollment:</a:t>
            </a:r>
          </a:p>
          <a:p>
            <a:pPr lvl="3"/>
            <a:r>
              <a:rPr lang="en-US" dirty="0"/>
              <a:t>Enrollment start date on or before Census Day</a:t>
            </a:r>
          </a:p>
          <a:p>
            <a:pPr lvl="3"/>
            <a:r>
              <a:rPr lang="en-US" dirty="0"/>
              <a:t>Exit date one day prior to the date the student will start at school of attendance- Exit Category of T160 – TransCASchlRegular</a:t>
            </a:r>
          </a:p>
          <a:p>
            <a:pPr lvl="2"/>
            <a:r>
              <a:rPr lang="en-US" dirty="0"/>
              <a:t>DOR submits SPED record:</a:t>
            </a:r>
          </a:p>
          <a:p>
            <a:pPr lvl="3"/>
            <a:r>
              <a:rPr lang="en-US" dirty="0"/>
              <a:t>Meeting Type 20 – Plan Review</a:t>
            </a:r>
          </a:p>
          <a:p>
            <a:pPr lvl="3"/>
            <a:r>
              <a:rPr lang="en-US" dirty="0"/>
              <a:t>Plan Type – 100 – IEP</a:t>
            </a:r>
          </a:p>
          <a:p>
            <a:pPr lvl="3"/>
            <a:r>
              <a:rPr lang="en-US" dirty="0"/>
              <a:t>Meeting Date – the date the meeting was held</a:t>
            </a:r>
          </a:p>
          <a:p>
            <a:pPr lvl="2"/>
            <a:r>
              <a:rPr lang="en-US" dirty="0"/>
              <a:t>DOR submits SSRV records</a:t>
            </a:r>
          </a:p>
          <a:p>
            <a:pPr lvl="2"/>
            <a:r>
              <a:rPr lang="en-US" dirty="0"/>
              <a:t>DOR should submit a subsequent primary enrollment (10) at the school of attendance with an enrollment with the student’s expected start date</a:t>
            </a:r>
          </a:p>
        </p:txBody>
      </p:sp>
      <p:sp>
        <p:nvSpPr>
          <p:cNvPr id="3" name="Slide Number Placeholder 2">
            <a:extLst>
              <a:ext uri="{FF2B5EF4-FFF2-40B4-BE49-F238E27FC236}">
                <a16:creationId xmlns:a16="http://schemas.microsoft.com/office/drawing/2014/main" id="{0EEC479C-5C7A-4658-BC52-25EAD9CE5CB2}"/>
              </a:ext>
            </a:extLst>
          </p:cNvPr>
          <p:cNvSpPr>
            <a:spLocks noGrp="1"/>
          </p:cNvSpPr>
          <p:nvPr>
            <p:ph type="sldNum" sz="quarter" idx="12"/>
          </p:nvPr>
        </p:nvSpPr>
        <p:spPr/>
        <p:txBody>
          <a:bodyPr/>
          <a:lstStyle/>
          <a:p>
            <a:fld id="{E3F07B27-5348-4263-B67F-EF7FF0A6AD4A}" type="slidenum">
              <a:rPr lang="en-US" smtClean="0">
                <a:solidFill>
                  <a:prstClr val="black"/>
                </a:solidFill>
              </a:rPr>
              <a:pPr/>
              <a:t>40</a:t>
            </a:fld>
            <a:endParaRPr lang="en-US" dirty="0">
              <a:solidFill>
                <a:prstClr val="black"/>
              </a:solidFill>
            </a:endParaRPr>
          </a:p>
        </p:txBody>
      </p:sp>
      <p:sp>
        <p:nvSpPr>
          <p:cNvPr id="4" name="Footer Placeholder 3">
            <a:extLst>
              <a:ext uri="{FF2B5EF4-FFF2-40B4-BE49-F238E27FC236}">
                <a16:creationId xmlns:a16="http://schemas.microsoft.com/office/drawing/2014/main" id="{54499A73-960D-48FF-A42F-5290C1EC41EE}"/>
              </a:ext>
            </a:extLst>
          </p:cNvPr>
          <p:cNvSpPr>
            <a:spLocks noGrp="1"/>
          </p:cNvSpPr>
          <p:nvPr>
            <p:ph type="ftr" sz="quarter" idx="11"/>
          </p:nvPr>
        </p:nvSpPr>
        <p:spPr>
          <a:xfrm>
            <a:off x="7239000" y="6523258"/>
            <a:ext cx="4114800" cy="365125"/>
          </a:xfrm>
        </p:spPr>
        <p:txBody>
          <a:bodyPr/>
          <a:lstStyle/>
          <a:p>
            <a:r>
              <a:rPr lang="en-US" dirty="0">
                <a:solidFill>
                  <a:prstClr val="black"/>
                </a:solidFill>
              </a:rPr>
              <a:t>CALPADS Data for SWD in Private Schools September 2022</a:t>
            </a:r>
          </a:p>
        </p:txBody>
      </p:sp>
    </p:spTree>
    <p:extLst>
      <p:ext uri="{BB962C8B-B14F-4D97-AF65-F5344CB8AC3E}">
        <p14:creationId xmlns:p14="http://schemas.microsoft.com/office/powerpoint/2010/main" val="31833647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1CD3-084E-4104-BBE8-F977BDF66A7D}"/>
              </a:ext>
            </a:extLst>
          </p:cNvPr>
          <p:cNvSpPr>
            <a:spLocks noGrp="1"/>
          </p:cNvSpPr>
          <p:nvPr>
            <p:ph type="title"/>
          </p:nvPr>
        </p:nvSpPr>
        <p:spPr/>
        <p:txBody>
          <a:bodyPr/>
          <a:lstStyle/>
          <a:p>
            <a:r>
              <a:rPr lang="en-US" dirty="0"/>
              <a:t>Fall 1 Example – Private to Public (w/overlap and </a:t>
            </a:r>
            <a:r>
              <a:rPr lang="en-US" b="1" dirty="0"/>
              <a:t>meeting held</a:t>
            </a:r>
            <a:r>
              <a:rPr lang="en-US" dirty="0"/>
              <a:t>)</a:t>
            </a:r>
          </a:p>
        </p:txBody>
      </p:sp>
      <p:sp>
        <p:nvSpPr>
          <p:cNvPr id="3" name="Content Placeholder 2">
            <a:extLst>
              <a:ext uri="{FF2B5EF4-FFF2-40B4-BE49-F238E27FC236}">
                <a16:creationId xmlns:a16="http://schemas.microsoft.com/office/drawing/2014/main" id="{3DC0512A-5480-40CB-9056-AC57543F5E3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E1911AE9-E6A4-4427-B4ED-88860872DB87}"/>
              </a:ext>
            </a:extLst>
          </p:cNvPr>
          <p:cNvSpPr>
            <a:spLocks noGrp="1"/>
          </p:cNvSpPr>
          <p:nvPr>
            <p:ph type="sldNum" sz="quarter" idx="12"/>
          </p:nvPr>
        </p:nvSpPr>
        <p:spPr/>
        <p:txBody>
          <a:bodyPr/>
          <a:lstStyle/>
          <a:p>
            <a:fld id="{E3F07B27-5348-4263-B67F-EF7FF0A6AD4A}" type="slidenum">
              <a:rPr lang="en-US" smtClean="0">
                <a:solidFill>
                  <a:prstClr val="black"/>
                </a:solidFill>
              </a:rPr>
              <a:pPr/>
              <a:t>41</a:t>
            </a:fld>
            <a:endParaRPr lang="en-US" dirty="0">
              <a:solidFill>
                <a:prstClr val="black"/>
              </a:solidFill>
            </a:endParaRPr>
          </a:p>
        </p:txBody>
      </p:sp>
      <p:sp>
        <p:nvSpPr>
          <p:cNvPr id="5" name="Rectangle 4">
            <a:extLst>
              <a:ext uri="{FF2B5EF4-FFF2-40B4-BE49-F238E27FC236}">
                <a16:creationId xmlns:a16="http://schemas.microsoft.com/office/drawing/2014/main" id="{3F7B1123-D808-4494-8F1F-2D7AAB7D1AA3}"/>
              </a:ext>
            </a:extLst>
          </p:cNvPr>
          <p:cNvSpPr/>
          <p:nvPr/>
        </p:nvSpPr>
        <p:spPr>
          <a:xfrm>
            <a:off x="1059366" y="2453268"/>
            <a:ext cx="2865863" cy="975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Private school Enrollment </a:t>
            </a:r>
          </a:p>
          <a:p>
            <a:pPr algn="ctr"/>
            <a:r>
              <a:rPr lang="en-US" dirty="0"/>
              <a:t>9/1/2022-10/1/2022</a:t>
            </a:r>
          </a:p>
        </p:txBody>
      </p:sp>
      <p:sp>
        <p:nvSpPr>
          <p:cNvPr id="6" name="Rectangle: Rounded Corners 5">
            <a:extLst>
              <a:ext uri="{FF2B5EF4-FFF2-40B4-BE49-F238E27FC236}">
                <a16:creationId xmlns:a16="http://schemas.microsoft.com/office/drawing/2014/main" id="{461B76A4-D714-45C2-9EFF-37E4BF58922E}"/>
              </a:ext>
            </a:extLst>
          </p:cNvPr>
          <p:cNvSpPr/>
          <p:nvPr/>
        </p:nvSpPr>
        <p:spPr>
          <a:xfrm>
            <a:off x="1098968" y="5357910"/>
            <a:ext cx="10247971" cy="97573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418A066-572F-45D3-9023-9898F48B57BE}"/>
              </a:ext>
            </a:extLst>
          </p:cNvPr>
          <p:cNvSpPr/>
          <p:nvPr/>
        </p:nvSpPr>
        <p:spPr>
          <a:xfrm>
            <a:off x="6512309" y="3425987"/>
            <a:ext cx="2865863" cy="9757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School of attendance Enrollment </a:t>
            </a:r>
          </a:p>
          <a:p>
            <a:pPr algn="ctr"/>
            <a:r>
              <a:rPr lang="en-US" dirty="0"/>
              <a:t>10/15/2022</a:t>
            </a:r>
          </a:p>
        </p:txBody>
      </p:sp>
      <p:sp>
        <p:nvSpPr>
          <p:cNvPr id="8" name="Rectangle 7">
            <a:extLst>
              <a:ext uri="{FF2B5EF4-FFF2-40B4-BE49-F238E27FC236}">
                <a16:creationId xmlns:a16="http://schemas.microsoft.com/office/drawing/2014/main" id="{E76923A1-7E88-495A-80EC-9818BB1D71AE}"/>
              </a:ext>
            </a:extLst>
          </p:cNvPr>
          <p:cNvSpPr/>
          <p:nvPr/>
        </p:nvSpPr>
        <p:spPr>
          <a:xfrm>
            <a:off x="1059366" y="4683340"/>
            <a:ext cx="2865864" cy="49270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ISP – Meeting Date 7/1/2022</a:t>
            </a:r>
          </a:p>
        </p:txBody>
      </p:sp>
      <p:sp>
        <p:nvSpPr>
          <p:cNvPr id="9" name="Oval 8">
            <a:extLst>
              <a:ext uri="{FF2B5EF4-FFF2-40B4-BE49-F238E27FC236}">
                <a16:creationId xmlns:a16="http://schemas.microsoft.com/office/drawing/2014/main" id="{3EF33BED-00AB-4779-A773-DC8BA38195DE}"/>
              </a:ext>
            </a:extLst>
          </p:cNvPr>
          <p:cNvSpPr/>
          <p:nvPr/>
        </p:nvSpPr>
        <p:spPr>
          <a:xfrm>
            <a:off x="4272773" y="5500136"/>
            <a:ext cx="1512849" cy="796906"/>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Census Day 10/5</a:t>
            </a:r>
          </a:p>
        </p:txBody>
      </p:sp>
      <p:cxnSp>
        <p:nvCxnSpPr>
          <p:cNvPr id="11" name="Straight Connector 10">
            <a:extLst>
              <a:ext uri="{FF2B5EF4-FFF2-40B4-BE49-F238E27FC236}">
                <a16:creationId xmlns:a16="http://schemas.microsoft.com/office/drawing/2014/main" id="{83B113C2-ADF4-4CC0-A1EA-54D1DD97E805}"/>
              </a:ext>
            </a:extLst>
          </p:cNvPr>
          <p:cNvCxnSpPr/>
          <p:nvPr/>
        </p:nvCxnSpPr>
        <p:spPr>
          <a:xfrm>
            <a:off x="5029197" y="3668751"/>
            <a:ext cx="0" cy="177263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900C36B-E905-4E5B-8C95-BAE876A21FD9}"/>
              </a:ext>
            </a:extLst>
          </p:cNvPr>
          <p:cNvSpPr/>
          <p:nvPr/>
        </p:nvSpPr>
        <p:spPr>
          <a:xfrm>
            <a:off x="3925229" y="3434906"/>
            <a:ext cx="2494152" cy="9757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District-level  Enrollment 10/2-14/2022</a:t>
            </a:r>
          </a:p>
        </p:txBody>
      </p:sp>
      <p:sp>
        <p:nvSpPr>
          <p:cNvPr id="10" name="TextBox 9">
            <a:extLst>
              <a:ext uri="{FF2B5EF4-FFF2-40B4-BE49-F238E27FC236}">
                <a16:creationId xmlns:a16="http://schemas.microsoft.com/office/drawing/2014/main" id="{35B5875A-58AE-44DC-B752-4E1A0371733E}"/>
              </a:ext>
            </a:extLst>
          </p:cNvPr>
          <p:cNvSpPr txBox="1"/>
          <p:nvPr/>
        </p:nvSpPr>
        <p:spPr>
          <a:xfrm>
            <a:off x="4146395" y="2721438"/>
            <a:ext cx="1403193" cy="400110"/>
          </a:xfrm>
          <a:prstGeom prst="rect">
            <a:avLst/>
          </a:prstGeom>
          <a:solidFill>
            <a:schemeClr val="accent1"/>
          </a:solidFill>
        </p:spPr>
        <p:txBody>
          <a:bodyPr wrap="square" rtlCol="0">
            <a:spAutoFit/>
          </a:bodyPr>
          <a:lstStyle/>
          <a:p>
            <a:r>
              <a:rPr lang="en-US" sz="2000" b="1" dirty="0"/>
              <a:t>DOL</a:t>
            </a:r>
          </a:p>
        </p:txBody>
      </p:sp>
      <p:sp>
        <p:nvSpPr>
          <p:cNvPr id="13" name="TextBox 12">
            <a:extLst>
              <a:ext uri="{FF2B5EF4-FFF2-40B4-BE49-F238E27FC236}">
                <a16:creationId xmlns:a16="http://schemas.microsoft.com/office/drawing/2014/main" id="{3E1A1C45-5EB3-4813-A976-EA8ED3F95DC3}"/>
              </a:ext>
            </a:extLst>
          </p:cNvPr>
          <p:cNvSpPr txBox="1"/>
          <p:nvPr/>
        </p:nvSpPr>
        <p:spPr>
          <a:xfrm>
            <a:off x="9647663" y="3738106"/>
            <a:ext cx="1403193" cy="400110"/>
          </a:xfrm>
          <a:prstGeom prst="rect">
            <a:avLst/>
          </a:prstGeom>
          <a:solidFill>
            <a:srgbClr val="92D050"/>
          </a:solidFill>
        </p:spPr>
        <p:txBody>
          <a:bodyPr wrap="square" rtlCol="0">
            <a:spAutoFit/>
          </a:bodyPr>
          <a:lstStyle/>
          <a:p>
            <a:r>
              <a:rPr lang="en-US" sz="2000" b="1" dirty="0"/>
              <a:t>DOR</a:t>
            </a:r>
          </a:p>
        </p:txBody>
      </p:sp>
      <p:sp>
        <p:nvSpPr>
          <p:cNvPr id="14" name="Rectangle 13">
            <a:extLst>
              <a:ext uri="{FF2B5EF4-FFF2-40B4-BE49-F238E27FC236}">
                <a16:creationId xmlns:a16="http://schemas.microsoft.com/office/drawing/2014/main" id="{59311C7E-5538-4A5A-92D0-471F6414B239}"/>
              </a:ext>
            </a:extLst>
          </p:cNvPr>
          <p:cNvSpPr/>
          <p:nvPr/>
        </p:nvSpPr>
        <p:spPr>
          <a:xfrm>
            <a:off x="4021872" y="4683340"/>
            <a:ext cx="5356299" cy="49270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IEP – Meeting Date 9/27/2022</a:t>
            </a:r>
          </a:p>
        </p:txBody>
      </p:sp>
      <p:sp>
        <p:nvSpPr>
          <p:cNvPr id="15" name="Footer Placeholder 14">
            <a:extLst>
              <a:ext uri="{FF2B5EF4-FFF2-40B4-BE49-F238E27FC236}">
                <a16:creationId xmlns:a16="http://schemas.microsoft.com/office/drawing/2014/main" id="{E237B8A3-9B69-4E18-A9ED-1B6DFE0D1BEE}"/>
              </a:ext>
            </a:extLst>
          </p:cNvPr>
          <p:cNvSpPr>
            <a:spLocks noGrp="1"/>
          </p:cNvSpPr>
          <p:nvPr>
            <p:ph type="ftr" sz="quarter" idx="11"/>
          </p:nvPr>
        </p:nvSpPr>
        <p:spPr/>
        <p:txBody>
          <a:bodyPr/>
          <a:lstStyle/>
          <a:p>
            <a:r>
              <a:rPr lang="en-US" dirty="0">
                <a:solidFill>
                  <a:prstClr val="black"/>
                </a:solidFill>
              </a:rPr>
              <a:t>CALPADS Data for SWD in Private Schools September 2022</a:t>
            </a:r>
          </a:p>
        </p:txBody>
      </p:sp>
    </p:spTree>
    <p:extLst>
      <p:ext uri="{BB962C8B-B14F-4D97-AF65-F5344CB8AC3E}">
        <p14:creationId xmlns:p14="http://schemas.microsoft.com/office/powerpoint/2010/main" val="3486196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85E61-7BA9-4233-ACA8-96C36B6BC0DC}"/>
              </a:ext>
            </a:extLst>
          </p:cNvPr>
          <p:cNvSpPr>
            <a:spLocks noGrp="1"/>
          </p:cNvSpPr>
          <p:nvPr>
            <p:ph type="title"/>
          </p:nvPr>
        </p:nvSpPr>
        <p:spPr>
          <a:xfrm>
            <a:off x="838200" y="50953"/>
            <a:ext cx="10515600" cy="1325563"/>
          </a:xfrm>
        </p:spPr>
        <p:txBody>
          <a:bodyPr/>
          <a:lstStyle/>
          <a:p>
            <a:r>
              <a:rPr lang="en-US" dirty="0"/>
              <a:t>Scenario 5b – Private to Public (overlaps Census Day -  </a:t>
            </a:r>
            <a:r>
              <a:rPr lang="en-US" b="1" dirty="0"/>
              <a:t>meeting pending</a:t>
            </a:r>
            <a:r>
              <a:rPr lang="en-US" dirty="0"/>
              <a:t>) (2)</a:t>
            </a:r>
          </a:p>
        </p:txBody>
      </p:sp>
      <p:sp>
        <p:nvSpPr>
          <p:cNvPr id="6" name="Content Placeholder 5">
            <a:extLst>
              <a:ext uri="{FF2B5EF4-FFF2-40B4-BE49-F238E27FC236}">
                <a16:creationId xmlns:a16="http://schemas.microsoft.com/office/drawing/2014/main" id="{FB9B05CB-28A6-41BB-90D3-AC536620C2ED}"/>
              </a:ext>
            </a:extLst>
          </p:cNvPr>
          <p:cNvSpPr>
            <a:spLocks noGrp="1"/>
          </p:cNvSpPr>
          <p:nvPr>
            <p:ph idx="1"/>
          </p:nvPr>
        </p:nvSpPr>
        <p:spPr>
          <a:xfrm>
            <a:off x="838200" y="1350144"/>
            <a:ext cx="10515600" cy="5456903"/>
          </a:xfrm>
        </p:spPr>
        <p:txBody>
          <a:bodyPr>
            <a:normAutofit fontScale="92500" lnSpcReduction="20000"/>
          </a:bodyPr>
          <a:lstStyle/>
          <a:p>
            <a:pPr lvl="2"/>
            <a:r>
              <a:rPr lang="en-US" dirty="0"/>
              <a:t>If meeting has NOT yet been held, it is necessary to ADOPT the ISP from the DOL first</a:t>
            </a:r>
          </a:p>
          <a:p>
            <a:pPr lvl="3"/>
            <a:r>
              <a:rPr lang="en-US" dirty="0"/>
              <a:t>DOR submits a private school enrollment (Enrollment Status 50, school code 0000002) an enrollment start date on or before Census Day; AND</a:t>
            </a:r>
          </a:p>
          <a:p>
            <a:pPr lvl="3"/>
            <a:r>
              <a:rPr lang="en-US" dirty="0"/>
              <a:t>DOR submits a primary enrollment (10) at school of attendance with expected start date </a:t>
            </a:r>
            <a:r>
              <a:rPr lang="en-US" b="1" i="1" dirty="0"/>
              <a:t>(can be concurrent with private school enrollment)</a:t>
            </a:r>
          </a:p>
          <a:p>
            <a:pPr lvl="3"/>
            <a:r>
              <a:rPr lang="en-US" dirty="0"/>
              <a:t>DOR submits SPED record reflecting </a:t>
            </a:r>
            <a:r>
              <a:rPr lang="en-US" b="1" dirty="0"/>
              <a:t>plan in place prior to meeting</a:t>
            </a:r>
            <a:r>
              <a:rPr lang="en-US" dirty="0"/>
              <a:t> (adopting ISP):</a:t>
            </a:r>
          </a:p>
          <a:p>
            <a:pPr lvl="4"/>
            <a:r>
              <a:rPr lang="en-US" dirty="0"/>
              <a:t>Meeting Type 20 – Plan Review</a:t>
            </a:r>
          </a:p>
          <a:p>
            <a:pPr lvl="4"/>
            <a:r>
              <a:rPr lang="en-US" dirty="0"/>
              <a:t>Plan Type – 200 – ISP</a:t>
            </a:r>
          </a:p>
          <a:p>
            <a:pPr lvl="4"/>
            <a:r>
              <a:rPr lang="en-US" dirty="0"/>
              <a:t>Meeting Date – the date the meeting was held by DOL</a:t>
            </a:r>
          </a:p>
          <a:p>
            <a:pPr lvl="3"/>
            <a:r>
              <a:rPr lang="en-US" dirty="0"/>
              <a:t>Once meeting has been held DOR submits:</a:t>
            </a:r>
          </a:p>
          <a:p>
            <a:pPr lvl="4"/>
            <a:r>
              <a:rPr lang="en-US" dirty="0"/>
              <a:t>SPED record</a:t>
            </a:r>
          </a:p>
          <a:p>
            <a:pPr lvl="5"/>
            <a:r>
              <a:rPr lang="en-US" dirty="0"/>
              <a:t>Meeting Type 20 – Plan Review</a:t>
            </a:r>
          </a:p>
          <a:p>
            <a:pPr lvl="5"/>
            <a:r>
              <a:rPr lang="en-US" dirty="0"/>
              <a:t>Plan Type – 100 – IEP</a:t>
            </a:r>
          </a:p>
          <a:p>
            <a:pPr lvl="5"/>
            <a:r>
              <a:rPr lang="en-US" dirty="0"/>
              <a:t>Meeting Date – the date the meeting was held</a:t>
            </a:r>
          </a:p>
        </p:txBody>
      </p:sp>
      <p:sp>
        <p:nvSpPr>
          <p:cNvPr id="3" name="Slide Number Placeholder 2">
            <a:extLst>
              <a:ext uri="{FF2B5EF4-FFF2-40B4-BE49-F238E27FC236}">
                <a16:creationId xmlns:a16="http://schemas.microsoft.com/office/drawing/2014/main" id="{44D8BDA6-1E4C-411F-AD6A-45CAD226997C}"/>
              </a:ext>
            </a:extLst>
          </p:cNvPr>
          <p:cNvSpPr>
            <a:spLocks noGrp="1"/>
          </p:cNvSpPr>
          <p:nvPr>
            <p:ph type="sldNum" sz="quarter" idx="12"/>
          </p:nvPr>
        </p:nvSpPr>
        <p:spPr/>
        <p:txBody>
          <a:bodyPr/>
          <a:lstStyle/>
          <a:p>
            <a:fld id="{E3F07B27-5348-4263-B67F-EF7FF0A6AD4A}" type="slidenum">
              <a:rPr lang="en-US" smtClean="0">
                <a:solidFill>
                  <a:prstClr val="black"/>
                </a:solidFill>
              </a:rPr>
              <a:pPr/>
              <a:t>42</a:t>
            </a:fld>
            <a:endParaRPr lang="en-US" dirty="0">
              <a:solidFill>
                <a:prstClr val="black"/>
              </a:solidFill>
            </a:endParaRPr>
          </a:p>
        </p:txBody>
      </p:sp>
      <p:sp>
        <p:nvSpPr>
          <p:cNvPr id="4" name="Footer Placeholder 3">
            <a:extLst>
              <a:ext uri="{FF2B5EF4-FFF2-40B4-BE49-F238E27FC236}">
                <a16:creationId xmlns:a16="http://schemas.microsoft.com/office/drawing/2014/main" id="{C75DDAEC-19B4-4A5D-BFDA-7F5BCAE90DF2}"/>
              </a:ext>
            </a:extLst>
          </p:cNvPr>
          <p:cNvSpPr>
            <a:spLocks noGrp="1"/>
          </p:cNvSpPr>
          <p:nvPr>
            <p:ph type="ftr" sz="quarter" idx="11"/>
          </p:nvPr>
        </p:nvSpPr>
        <p:spPr>
          <a:xfrm>
            <a:off x="8334703" y="6302145"/>
            <a:ext cx="2902574" cy="365125"/>
          </a:xfrm>
        </p:spPr>
        <p:txBody>
          <a:bodyPr/>
          <a:lstStyle/>
          <a:p>
            <a:r>
              <a:rPr lang="en-US" dirty="0">
                <a:solidFill>
                  <a:prstClr val="black"/>
                </a:solidFill>
              </a:rPr>
              <a:t>CALPADS Data for SWD in Private Schools September 2022</a:t>
            </a:r>
          </a:p>
        </p:txBody>
      </p:sp>
    </p:spTree>
    <p:extLst>
      <p:ext uri="{BB962C8B-B14F-4D97-AF65-F5344CB8AC3E}">
        <p14:creationId xmlns:p14="http://schemas.microsoft.com/office/powerpoint/2010/main" val="28711098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1CD3-084E-4104-BBE8-F977BDF66A7D}"/>
              </a:ext>
            </a:extLst>
          </p:cNvPr>
          <p:cNvSpPr>
            <a:spLocks noGrp="1"/>
          </p:cNvSpPr>
          <p:nvPr>
            <p:ph type="title"/>
          </p:nvPr>
        </p:nvSpPr>
        <p:spPr>
          <a:xfrm>
            <a:off x="925551" y="167241"/>
            <a:ext cx="10515600" cy="1325563"/>
          </a:xfrm>
        </p:spPr>
        <p:txBody>
          <a:bodyPr/>
          <a:lstStyle/>
          <a:p>
            <a:r>
              <a:rPr lang="en-US" dirty="0"/>
              <a:t>Fall 1 Example – Private to Public (w/overlap and </a:t>
            </a:r>
            <a:r>
              <a:rPr lang="en-US" b="1" dirty="0"/>
              <a:t>meeting pending</a:t>
            </a:r>
            <a:r>
              <a:rPr lang="en-US" dirty="0"/>
              <a:t>)</a:t>
            </a:r>
          </a:p>
        </p:txBody>
      </p:sp>
      <p:sp>
        <p:nvSpPr>
          <p:cNvPr id="4" name="Slide Number Placeholder 3">
            <a:extLst>
              <a:ext uri="{FF2B5EF4-FFF2-40B4-BE49-F238E27FC236}">
                <a16:creationId xmlns:a16="http://schemas.microsoft.com/office/drawing/2014/main" id="{E1911AE9-E6A4-4427-B4ED-88860872DB87}"/>
              </a:ext>
            </a:extLst>
          </p:cNvPr>
          <p:cNvSpPr>
            <a:spLocks noGrp="1"/>
          </p:cNvSpPr>
          <p:nvPr>
            <p:ph type="sldNum" sz="quarter" idx="12"/>
          </p:nvPr>
        </p:nvSpPr>
        <p:spPr/>
        <p:txBody>
          <a:bodyPr/>
          <a:lstStyle/>
          <a:p>
            <a:fld id="{E3F07B27-5348-4263-B67F-EF7FF0A6AD4A}" type="slidenum">
              <a:rPr lang="en-US" smtClean="0">
                <a:solidFill>
                  <a:prstClr val="black"/>
                </a:solidFill>
              </a:rPr>
              <a:pPr/>
              <a:t>43</a:t>
            </a:fld>
            <a:endParaRPr lang="en-US" dirty="0">
              <a:solidFill>
                <a:prstClr val="black"/>
              </a:solidFill>
            </a:endParaRPr>
          </a:p>
        </p:txBody>
      </p:sp>
      <p:sp>
        <p:nvSpPr>
          <p:cNvPr id="5" name="Rectangle 4">
            <a:extLst>
              <a:ext uri="{FF2B5EF4-FFF2-40B4-BE49-F238E27FC236}">
                <a16:creationId xmlns:a16="http://schemas.microsoft.com/office/drawing/2014/main" id="{3F7B1123-D808-4494-8F1F-2D7AAB7D1AA3}"/>
              </a:ext>
            </a:extLst>
          </p:cNvPr>
          <p:cNvSpPr/>
          <p:nvPr/>
        </p:nvSpPr>
        <p:spPr>
          <a:xfrm>
            <a:off x="1059366" y="2453268"/>
            <a:ext cx="2865863" cy="975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Private school Enrollment </a:t>
            </a:r>
          </a:p>
          <a:p>
            <a:pPr algn="ctr"/>
            <a:r>
              <a:rPr lang="en-US" dirty="0"/>
              <a:t>9/1/2022-10/1/2022</a:t>
            </a:r>
          </a:p>
        </p:txBody>
      </p:sp>
      <p:sp>
        <p:nvSpPr>
          <p:cNvPr id="6" name="Rectangle: Rounded Corners 5">
            <a:extLst>
              <a:ext uri="{FF2B5EF4-FFF2-40B4-BE49-F238E27FC236}">
                <a16:creationId xmlns:a16="http://schemas.microsoft.com/office/drawing/2014/main" id="{461B76A4-D714-45C2-9EFF-37E4BF58922E}"/>
              </a:ext>
            </a:extLst>
          </p:cNvPr>
          <p:cNvSpPr/>
          <p:nvPr/>
        </p:nvSpPr>
        <p:spPr>
          <a:xfrm>
            <a:off x="1059366" y="5441388"/>
            <a:ext cx="10247971" cy="97573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418A066-572F-45D3-9023-9898F48B57BE}"/>
              </a:ext>
            </a:extLst>
          </p:cNvPr>
          <p:cNvSpPr/>
          <p:nvPr/>
        </p:nvSpPr>
        <p:spPr>
          <a:xfrm>
            <a:off x="6512309" y="3425987"/>
            <a:ext cx="2865863" cy="9757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Public school Enrollment (schl. of attend.) </a:t>
            </a:r>
          </a:p>
          <a:p>
            <a:pPr algn="ctr"/>
            <a:r>
              <a:rPr lang="en-US" dirty="0"/>
              <a:t>10/15/2022</a:t>
            </a:r>
          </a:p>
        </p:txBody>
      </p:sp>
      <p:sp>
        <p:nvSpPr>
          <p:cNvPr id="8" name="Rectangle 7">
            <a:extLst>
              <a:ext uri="{FF2B5EF4-FFF2-40B4-BE49-F238E27FC236}">
                <a16:creationId xmlns:a16="http://schemas.microsoft.com/office/drawing/2014/main" id="{E76923A1-7E88-495A-80EC-9818BB1D71AE}"/>
              </a:ext>
            </a:extLst>
          </p:cNvPr>
          <p:cNvSpPr/>
          <p:nvPr/>
        </p:nvSpPr>
        <p:spPr>
          <a:xfrm>
            <a:off x="1059366" y="4683340"/>
            <a:ext cx="2865864" cy="49270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ISP – Meeting Date 7/1/2022</a:t>
            </a:r>
          </a:p>
        </p:txBody>
      </p:sp>
      <p:sp>
        <p:nvSpPr>
          <p:cNvPr id="9" name="Oval 8">
            <a:extLst>
              <a:ext uri="{FF2B5EF4-FFF2-40B4-BE49-F238E27FC236}">
                <a16:creationId xmlns:a16="http://schemas.microsoft.com/office/drawing/2014/main" id="{3EF33BED-00AB-4779-A773-DC8BA38195DE}"/>
              </a:ext>
            </a:extLst>
          </p:cNvPr>
          <p:cNvSpPr/>
          <p:nvPr/>
        </p:nvSpPr>
        <p:spPr>
          <a:xfrm>
            <a:off x="4272773" y="5500136"/>
            <a:ext cx="1512849" cy="796906"/>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Census Day 10/5</a:t>
            </a:r>
          </a:p>
        </p:txBody>
      </p:sp>
      <p:cxnSp>
        <p:nvCxnSpPr>
          <p:cNvPr id="11" name="Straight Connector 10">
            <a:extLst>
              <a:ext uri="{FF2B5EF4-FFF2-40B4-BE49-F238E27FC236}">
                <a16:creationId xmlns:a16="http://schemas.microsoft.com/office/drawing/2014/main" id="{83B113C2-ADF4-4CC0-A1EA-54D1DD97E805}"/>
              </a:ext>
            </a:extLst>
          </p:cNvPr>
          <p:cNvCxnSpPr/>
          <p:nvPr/>
        </p:nvCxnSpPr>
        <p:spPr>
          <a:xfrm>
            <a:off x="5029197" y="3668751"/>
            <a:ext cx="0" cy="177263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900C36B-E905-4E5B-8C95-BAE876A21FD9}"/>
              </a:ext>
            </a:extLst>
          </p:cNvPr>
          <p:cNvSpPr/>
          <p:nvPr/>
        </p:nvSpPr>
        <p:spPr>
          <a:xfrm>
            <a:off x="3925229" y="3434906"/>
            <a:ext cx="2494152" cy="9757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PRIVATE school Enrollment (0000002) </a:t>
            </a:r>
          </a:p>
          <a:p>
            <a:pPr algn="ctr"/>
            <a:r>
              <a:rPr lang="en-US" dirty="0"/>
              <a:t>10/2-14/2022</a:t>
            </a:r>
          </a:p>
        </p:txBody>
      </p:sp>
      <p:sp>
        <p:nvSpPr>
          <p:cNvPr id="10" name="TextBox 9">
            <a:extLst>
              <a:ext uri="{FF2B5EF4-FFF2-40B4-BE49-F238E27FC236}">
                <a16:creationId xmlns:a16="http://schemas.microsoft.com/office/drawing/2014/main" id="{35B5875A-58AE-44DC-B752-4E1A0371733E}"/>
              </a:ext>
            </a:extLst>
          </p:cNvPr>
          <p:cNvSpPr txBox="1"/>
          <p:nvPr/>
        </p:nvSpPr>
        <p:spPr>
          <a:xfrm>
            <a:off x="4146395" y="2721438"/>
            <a:ext cx="1403193" cy="400110"/>
          </a:xfrm>
          <a:prstGeom prst="rect">
            <a:avLst/>
          </a:prstGeom>
          <a:solidFill>
            <a:schemeClr val="accent1"/>
          </a:solidFill>
        </p:spPr>
        <p:txBody>
          <a:bodyPr wrap="square" rtlCol="0">
            <a:spAutoFit/>
          </a:bodyPr>
          <a:lstStyle/>
          <a:p>
            <a:r>
              <a:rPr lang="en-US" sz="2000" b="1" dirty="0"/>
              <a:t>DOL</a:t>
            </a:r>
          </a:p>
        </p:txBody>
      </p:sp>
      <p:sp>
        <p:nvSpPr>
          <p:cNvPr id="13" name="TextBox 12">
            <a:extLst>
              <a:ext uri="{FF2B5EF4-FFF2-40B4-BE49-F238E27FC236}">
                <a16:creationId xmlns:a16="http://schemas.microsoft.com/office/drawing/2014/main" id="{3E1A1C45-5EB3-4813-A976-EA8ED3F95DC3}"/>
              </a:ext>
            </a:extLst>
          </p:cNvPr>
          <p:cNvSpPr txBox="1"/>
          <p:nvPr/>
        </p:nvSpPr>
        <p:spPr>
          <a:xfrm>
            <a:off x="9647663" y="3738106"/>
            <a:ext cx="1403193" cy="400110"/>
          </a:xfrm>
          <a:prstGeom prst="rect">
            <a:avLst/>
          </a:prstGeom>
          <a:solidFill>
            <a:srgbClr val="92D050"/>
          </a:solidFill>
        </p:spPr>
        <p:txBody>
          <a:bodyPr wrap="square" rtlCol="0">
            <a:spAutoFit/>
          </a:bodyPr>
          <a:lstStyle/>
          <a:p>
            <a:r>
              <a:rPr lang="en-US" sz="2000" b="1" dirty="0"/>
              <a:t>DOR</a:t>
            </a:r>
          </a:p>
        </p:txBody>
      </p:sp>
      <p:sp>
        <p:nvSpPr>
          <p:cNvPr id="14" name="Rectangle 13">
            <a:extLst>
              <a:ext uri="{FF2B5EF4-FFF2-40B4-BE49-F238E27FC236}">
                <a16:creationId xmlns:a16="http://schemas.microsoft.com/office/drawing/2014/main" id="{59311C7E-5538-4A5A-92D0-471F6414B239}"/>
              </a:ext>
            </a:extLst>
          </p:cNvPr>
          <p:cNvSpPr/>
          <p:nvPr/>
        </p:nvSpPr>
        <p:spPr>
          <a:xfrm>
            <a:off x="4021872" y="4683340"/>
            <a:ext cx="3694771" cy="49270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ISP – Meeting Date (adopt) 7/1/2022</a:t>
            </a:r>
          </a:p>
        </p:txBody>
      </p:sp>
      <p:sp>
        <p:nvSpPr>
          <p:cNvPr id="15" name="Rectangle 14">
            <a:extLst>
              <a:ext uri="{FF2B5EF4-FFF2-40B4-BE49-F238E27FC236}">
                <a16:creationId xmlns:a16="http://schemas.microsoft.com/office/drawing/2014/main" id="{A455D037-47C2-4FEA-85BD-335D85C2B0A0}"/>
              </a:ext>
            </a:extLst>
          </p:cNvPr>
          <p:cNvSpPr/>
          <p:nvPr/>
        </p:nvSpPr>
        <p:spPr>
          <a:xfrm>
            <a:off x="7800274" y="4667061"/>
            <a:ext cx="3332347" cy="49270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IEP – Meeting Date  11/1/2022</a:t>
            </a:r>
          </a:p>
        </p:txBody>
      </p:sp>
      <p:sp>
        <p:nvSpPr>
          <p:cNvPr id="3" name="Footer Placeholder 2">
            <a:extLst>
              <a:ext uri="{FF2B5EF4-FFF2-40B4-BE49-F238E27FC236}">
                <a16:creationId xmlns:a16="http://schemas.microsoft.com/office/drawing/2014/main" id="{C704E809-0F08-4D56-ADC7-5D20384CA3A6}"/>
              </a:ext>
            </a:extLst>
          </p:cNvPr>
          <p:cNvSpPr>
            <a:spLocks noGrp="1"/>
          </p:cNvSpPr>
          <p:nvPr>
            <p:ph type="ftr" sz="quarter" idx="11"/>
          </p:nvPr>
        </p:nvSpPr>
        <p:spPr>
          <a:xfrm>
            <a:off x="4272773" y="6461382"/>
            <a:ext cx="4114800" cy="365125"/>
          </a:xfrm>
        </p:spPr>
        <p:txBody>
          <a:bodyPr/>
          <a:lstStyle/>
          <a:p>
            <a:r>
              <a:rPr lang="en-US" dirty="0"/>
              <a:t>CALPADS Data for SWD in Private Schools September 2022</a:t>
            </a:r>
          </a:p>
        </p:txBody>
      </p:sp>
    </p:spTree>
    <p:extLst>
      <p:ext uri="{BB962C8B-B14F-4D97-AF65-F5344CB8AC3E}">
        <p14:creationId xmlns:p14="http://schemas.microsoft.com/office/powerpoint/2010/main" val="248474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DC3D6B-4D3F-4742-9180-5581CCB5265C}"/>
              </a:ext>
            </a:extLst>
          </p:cNvPr>
          <p:cNvSpPr>
            <a:spLocks noGrp="1"/>
          </p:cNvSpPr>
          <p:nvPr>
            <p:ph type="title"/>
          </p:nvPr>
        </p:nvSpPr>
        <p:spPr/>
        <p:txBody>
          <a:bodyPr/>
          <a:lstStyle/>
          <a:p>
            <a:r>
              <a:rPr lang="en-US" dirty="0"/>
              <a:t>Transfers from Public to Private Schools</a:t>
            </a:r>
          </a:p>
        </p:txBody>
      </p:sp>
      <p:sp>
        <p:nvSpPr>
          <p:cNvPr id="4" name="Slide Number Placeholder 3">
            <a:extLst>
              <a:ext uri="{FF2B5EF4-FFF2-40B4-BE49-F238E27FC236}">
                <a16:creationId xmlns:a16="http://schemas.microsoft.com/office/drawing/2014/main" id="{2BF84A98-D942-4FF4-AD33-5D13304F34A3}"/>
              </a:ext>
            </a:extLst>
          </p:cNvPr>
          <p:cNvSpPr>
            <a:spLocks noGrp="1"/>
          </p:cNvSpPr>
          <p:nvPr>
            <p:ph type="sldNum" sz="quarter" idx="4294967295"/>
          </p:nvPr>
        </p:nvSpPr>
        <p:spPr>
          <a:xfrm>
            <a:off x="9448800" y="6356350"/>
            <a:ext cx="2743200" cy="365125"/>
          </a:xfrm>
        </p:spPr>
        <p:txBody>
          <a:bodyPr/>
          <a:lstStyle/>
          <a:p>
            <a:fld id="{E3F07B27-5348-4263-B67F-EF7FF0A6AD4A}"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1590807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85E61-7BA9-4233-ACA8-96C36B6BC0DC}"/>
              </a:ext>
            </a:extLst>
          </p:cNvPr>
          <p:cNvSpPr>
            <a:spLocks noGrp="1"/>
          </p:cNvSpPr>
          <p:nvPr>
            <p:ph type="title"/>
          </p:nvPr>
        </p:nvSpPr>
        <p:spPr/>
        <p:txBody>
          <a:bodyPr/>
          <a:lstStyle/>
          <a:p>
            <a:r>
              <a:rPr lang="en-US" dirty="0"/>
              <a:t>Scenario 6 – Public to Private (no overlap w/Census Day)</a:t>
            </a:r>
          </a:p>
        </p:txBody>
      </p:sp>
      <p:sp>
        <p:nvSpPr>
          <p:cNvPr id="6" name="Content Placeholder 5">
            <a:extLst>
              <a:ext uri="{FF2B5EF4-FFF2-40B4-BE49-F238E27FC236}">
                <a16:creationId xmlns:a16="http://schemas.microsoft.com/office/drawing/2014/main" id="{FB9B05CB-28A6-41BB-90D3-AC536620C2ED}"/>
              </a:ext>
            </a:extLst>
          </p:cNvPr>
          <p:cNvSpPr>
            <a:spLocks noGrp="1"/>
          </p:cNvSpPr>
          <p:nvPr>
            <p:ph idx="1"/>
          </p:nvPr>
        </p:nvSpPr>
        <p:spPr/>
        <p:txBody>
          <a:bodyPr>
            <a:normAutofit fontScale="70000" lnSpcReduction="20000"/>
          </a:bodyPr>
          <a:lstStyle/>
          <a:p>
            <a:r>
              <a:rPr lang="en-US" dirty="0"/>
              <a:t>Student in enrolled in a public school on an IEP. Parent decides to place the student in a private school (transfer does not overlap Census Day) and puts the student on an ISP</a:t>
            </a:r>
          </a:p>
          <a:p>
            <a:r>
              <a:rPr lang="en-US" dirty="0"/>
              <a:t>Required data in CALPADS</a:t>
            </a:r>
          </a:p>
          <a:p>
            <a:pPr lvl="1"/>
            <a:r>
              <a:rPr lang="en-US" dirty="0"/>
              <a:t>DOR should exit the enrollment with a T180 – Transfer to Private School and the date student will exit the public school.</a:t>
            </a:r>
          </a:p>
          <a:p>
            <a:pPr lvl="2"/>
            <a:r>
              <a:rPr lang="en-US" dirty="0"/>
              <a:t>DOR should </a:t>
            </a:r>
            <a:r>
              <a:rPr lang="en-US" b="1" dirty="0"/>
              <a:t>NOT</a:t>
            </a:r>
            <a:r>
              <a:rPr lang="en-US" dirty="0"/>
              <a:t> submit a Special Education Exit Reason or Exit Date on IEP record</a:t>
            </a:r>
          </a:p>
          <a:p>
            <a:pPr lvl="1"/>
            <a:r>
              <a:rPr lang="en-US" dirty="0"/>
              <a:t>DOL should submit a private school enrollment (Enrollment Status 50, school code 0000002) with the student’s expected enrollment start date</a:t>
            </a:r>
          </a:p>
          <a:p>
            <a:pPr lvl="1"/>
            <a:r>
              <a:rPr lang="en-US" dirty="0"/>
              <a:t>DOL submits SPED record:</a:t>
            </a:r>
          </a:p>
          <a:p>
            <a:pPr lvl="2"/>
            <a:r>
              <a:rPr lang="en-US" dirty="0"/>
              <a:t>Meeting Type 20 – Plan Review</a:t>
            </a:r>
          </a:p>
          <a:p>
            <a:pPr lvl="2"/>
            <a:r>
              <a:rPr lang="en-US" dirty="0"/>
              <a:t>Plan Type – 200 – ISP</a:t>
            </a:r>
          </a:p>
          <a:p>
            <a:pPr lvl="2"/>
            <a:r>
              <a:rPr lang="en-US" dirty="0"/>
              <a:t>Meeting Date – the date the meeting was held</a:t>
            </a:r>
          </a:p>
          <a:p>
            <a:pPr lvl="1"/>
            <a:r>
              <a:rPr lang="en-US" dirty="0"/>
              <a:t>DOL submits SSRV records</a:t>
            </a:r>
          </a:p>
        </p:txBody>
      </p:sp>
      <p:sp>
        <p:nvSpPr>
          <p:cNvPr id="2" name="Footer Placeholder 1">
            <a:extLst>
              <a:ext uri="{FF2B5EF4-FFF2-40B4-BE49-F238E27FC236}">
                <a16:creationId xmlns:a16="http://schemas.microsoft.com/office/drawing/2014/main" id="{B25E65F9-6F43-4B9F-88A2-BE7709445A25}"/>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3" name="Slide Number Placeholder 2">
            <a:extLst>
              <a:ext uri="{FF2B5EF4-FFF2-40B4-BE49-F238E27FC236}">
                <a16:creationId xmlns:a16="http://schemas.microsoft.com/office/drawing/2014/main" id="{19283D49-1C6B-4910-BC25-1FDF490FF143}"/>
              </a:ext>
            </a:extLst>
          </p:cNvPr>
          <p:cNvSpPr>
            <a:spLocks noGrp="1"/>
          </p:cNvSpPr>
          <p:nvPr>
            <p:ph type="sldNum" sz="quarter" idx="12"/>
          </p:nvPr>
        </p:nvSpPr>
        <p:spPr/>
        <p:txBody>
          <a:bodyPr/>
          <a:lstStyle/>
          <a:p>
            <a:fld id="{E3F07B27-5348-4263-B67F-EF7FF0A6AD4A}"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1642861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85E61-7BA9-4233-ACA8-96C36B6BC0DC}"/>
              </a:ext>
            </a:extLst>
          </p:cNvPr>
          <p:cNvSpPr>
            <a:spLocks noGrp="1"/>
          </p:cNvSpPr>
          <p:nvPr>
            <p:ph type="title"/>
          </p:nvPr>
        </p:nvSpPr>
        <p:spPr/>
        <p:txBody>
          <a:bodyPr/>
          <a:lstStyle/>
          <a:p>
            <a:r>
              <a:rPr lang="en-US" dirty="0"/>
              <a:t>Scenario 6a – Public to Private (overlaps w/Census Day – </a:t>
            </a:r>
            <a:r>
              <a:rPr lang="en-US" b="1" dirty="0"/>
              <a:t>meeting held</a:t>
            </a:r>
            <a:r>
              <a:rPr lang="en-US" dirty="0"/>
              <a:t>)</a:t>
            </a:r>
          </a:p>
        </p:txBody>
      </p:sp>
      <p:sp>
        <p:nvSpPr>
          <p:cNvPr id="6" name="Content Placeholder 5">
            <a:extLst>
              <a:ext uri="{FF2B5EF4-FFF2-40B4-BE49-F238E27FC236}">
                <a16:creationId xmlns:a16="http://schemas.microsoft.com/office/drawing/2014/main" id="{FB9B05CB-28A6-41BB-90D3-AC536620C2ED}"/>
              </a:ext>
            </a:extLst>
          </p:cNvPr>
          <p:cNvSpPr>
            <a:spLocks noGrp="1"/>
          </p:cNvSpPr>
          <p:nvPr>
            <p:ph idx="1"/>
          </p:nvPr>
        </p:nvSpPr>
        <p:spPr/>
        <p:txBody>
          <a:bodyPr>
            <a:normAutofit fontScale="70000" lnSpcReduction="20000"/>
          </a:bodyPr>
          <a:lstStyle/>
          <a:p>
            <a:r>
              <a:rPr lang="en-US" dirty="0"/>
              <a:t>Student in enrolled in a public school on an IEP. Parent decides to place the student in a private school (transfer overlaps Census Day) and puts the student on an ISP – meeting has been held prior to enrollment</a:t>
            </a:r>
          </a:p>
          <a:p>
            <a:r>
              <a:rPr lang="en-US" dirty="0"/>
              <a:t>Required data in CALPADS</a:t>
            </a:r>
          </a:p>
          <a:p>
            <a:pPr lvl="1"/>
            <a:r>
              <a:rPr lang="en-US" dirty="0"/>
              <a:t>DOR should exit the current enrollment with a T160 – TransCASchlRegular and the date student will exit the public school.</a:t>
            </a:r>
          </a:p>
          <a:p>
            <a:pPr lvl="2"/>
            <a:r>
              <a:rPr lang="en-US" dirty="0"/>
              <a:t>DOR should </a:t>
            </a:r>
            <a:r>
              <a:rPr lang="en-US" b="1" dirty="0"/>
              <a:t>NOT</a:t>
            </a:r>
            <a:r>
              <a:rPr lang="en-US" dirty="0"/>
              <a:t> submit a Special Education Exit Reason or Exit Date on IEP record</a:t>
            </a:r>
          </a:p>
          <a:p>
            <a:pPr lvl="1"/>
            <a:r>
              <a:rPr lang="en-US" dirty="0"/>
              <a:t>DOL submits a private school enrollment (Enrollment Status 50, school code 0000002)</a:t>
            </a:r>
          </a:p>
          <a:p>
            <a:pPr lvl="2"/>
            <a:r>
              <a:rPr lang="en-US" dirty="0"/>
              <a:t>Enrollment start date = ISP meeting date (date student STARTED private school is less relevant) </a:t>
            </a:r>
            <a:r>
              <a:rPr lang="en-US" b="1" dirty="0"/>
              <a:t>on or before Census Day</a:t>
            </a:r>
          </a:p>
          <a:p>
            <a:pPr lvl="1"/>
            <a:r>
              <a:rPr lang="en-US" dirty="0"/>
              <a:t>DOL submits SPED record:</a:t>
            </a:r>
          </a:p>
          <a:p>
            <a:pPr lvl="2"/>
            <a:r>
              <a:rPr lang="en-US" dirty="0"/>
              <a:t>Meeting Type 20 – Plan Review</a:t>
            </a:r>
          </a:p>
          <a:p>
            <a:pPr lvl="2"/>
            <a:r>
              <a:rPr lang="en-US" dirty="0"/>
              <a:t>Plan Type – 200 – ISP</a:t>
            </a:r>
          </a:p>
          <a:p>
            <a:pPr lvl="2"/>
            <a:r>
              <a:rPr lang="en-US" dirty="0"/>
              <a:t>Meeting Date – the date the meeting was held</a:t>
            </a:r>
          </a:p>
          <a:p>
            <a:pPr lvl="1"/>
            <a:r>
              <a:rPr lang="en-US" dirty="0"/>
              <a:t>DOL submits SSRV records</a:t>
            </a:r>
          </a:p>
        </p:txBody>
      </p:sp>
      <p:sp>
        <p:nvSpPr>
          <p:cNvPr id="2" name="Footer Placeholder 1">
            <a:extLst>
              <a:ext uri="{FF2B5EF4-FFF2-40B4-BE49-F238E27FC236}">
                <a16:creationId xmlns:a16="http://schemas.microsoft.com/office/drawing/2014/main" id="{493DE219-59F2-46A1-91F7-22A9A02CFCE1}"/>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3" name="Slide Number Placeholder 2">
            <a:extLst>
              <a:ext uri="{FF2B5EF4-FFF2-40B4-BE49-F238E27FC236}">
                <a16:creationId xmlns:a16="http://schemas.microsoft.com/office/drawing/2014/main" id="{032C4398-5A18-48FD-AA07-CCF3A0F59778}"/>
              </a:ext>
            </a:extLst>
          </p:cNvPr>
          <p:cNvSpPr>
            <a:spLocks noGrp="1"/>
          </p:cNvSpPr>
          <p:nvPr>
            <p:ph type="sldNum" sz="quarter" idx="12"/>
          </p:nvPr>
        </p:nvSpPr>
        <p:spPr/>
        <p:txBody>
          <a:bodyPr/>
          <a:lstStyle/>
          <a:p>
            <a:fld id="{E3F07B27-5348-4263-B67F-EF7FF0A6AD4A}"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1678340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1CD3-084E-4104-BBE8-F977BDF66A7D}"/>
              </a:ext>
            </a:extLst>
          </p:cNvPr>
          <p:cNvSpPr>
            <a:spLocks noGrp="1"/>
          </p:cNvSpPr>
          <p:nvPr>
            <p:ph type="title"/>
          </p:nvPr>
        </p:nvSpPr>
        <p:spPr/>
        <p:txBody>
          <a:bodyPr/>
          <a:lstStyle/>
          <a:p>
            <a:r>
              <a:rPr lang="en-US" dirty="0"/>
              <a:t>Fall 1 Example – Public to Private (w/overlap and </a:t>
            </a:r>
            <a:r>
              <a:rPr lang="en-US" b="1" dirty="0"/>
              <a:t>meeting held</a:t>
            </a:r>
            <a:r>
              <a:rPr lang="en-US" dirty="0"/>
              <a:t>)</a:t>
            </a:r>
          </a:p>
        </p:txBody>
      </p:sp>
      <p:sp>
        <p:nvSpPr>
          <p:cNvPr id="3" name="Content Placeholder 2">
            <a:extLst>
              <a:ext uri="{FF2B5EF4-FFF2-40B4-BE49-F238E27FC236}">
                <a16:creationId xmlns:a16="http://schemas.microsoft.com/office/drawing/2014/main" id="{3DC0512A-5480-40CB-9056-AC57543F5E3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E1911AE9-E6A4-4427-B4ED-88860872DB87}"/>
              </a:ext>
            </a:extLst>
          </p:cNvPr>
          <p:cNvSpPr>
            <a:spLocks noGrp="1"/>
          </p:cNvSpPr>
          <p:nvPr>
            <p:ph type="sldNum" sz="quarter" idx="12"/>
          </p:nvPr>
        </p:nvSpPr>
        <p:spPr/>
        <p:txBody>
          <a:bodyPr/>
          <a:lstStyle/>
          <a:p>
            <a:fld id="{E3F07B27-5348-4263-B67F-EF7FF0A6AD4A}" type="slidenum">
              <a:rPr lang="en-US" smtClean="0">
                <a:solidFill>
                  <a:prstClr val="black"/>
                </a:solidFill>
              </a:rPr>
              <a:pPr/>
              <a:t>47</a:t>
            </a:fld>
            <a:endParaRPr lang="en-US" dirty="0">
              <a:solidFill>
                <a:prstClr val="black"/>
              </a:solidFill>
            </a:endParaRPr>
          </a:p>
        </p:txBody>
      </p:sp>
      <p:sp>
        <p:nvSpPr>
          <p:cNvPr id="5" name="Rectangle 4">
            <a:extLst>
              <a:ext uri="{FF2B5EF4-FFF2-40B4-BE49-F238E27FC236}">
                <a16:creationId xmlns:a16="http://schemas.microsoft.com/office/drawing/2014/main" id="{3F7B1123-D808-4494-8F1F-2D7AAB7D1AA3}"/>
              </a:ext>
            </a:extLst>
          </p:cNvPr>
          <p:cNvSpPr/>
          <p:nvPr/>
        </p:nvSpPr>
        <p:spPr>
          <a:xfrm>
            <a:off x="1059366" y="2453268"/>
            <a:ext cx="2865863" cy="975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Public school Enrollment </a:t>
            </a:r>
          </a:p>
          <a:p>
            <a:pPr algn="ctr"/>
            <a:r>
              <a:rPr lang="en-US" dirty="0"/>
              <a:t>9/1/2022-10/1/2022</a:t>
            </a:r>
          </a:p>
        </p:txBody>
      </p:sp>
      <p:sp>
        <p:nvSpPr>
          <p:cNvPr id="6" name="Rectangle: Rounded Corners 5">
            <a:extLst>
              <a:ext uri="{FF2B5EF4-FFF2-40B4-BE49-F238E27FC236}">
                <a16:creationId xmlns:a16="http://schemas.microsoft.com/office/drawing/2014/main" id="{461B76A4-D714-45C2-9EFF-37E4BF58922E}"/>
              </a:ext>
            </a:extLst>
          </p:cNvPr>
          <p:cNvSpPr/>
          <p:nvPr/>
        </p:nvSpPr>
        <p:spPr>
          <a:xfrm>
            <a:off x="1059366" y="5441388"/>
            <a:ext cx="10247971" cy="97573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418A066-572F-45D3-9023-9898F48B57BE}"/>
              </a:ext>
            </a:extLst>
          </p:cNvPr>
          <p:cNvSpPr/>
          <p:nvPr/>
        </p:nvSpPr>
        <p:spPr>
          <a:xfrm>
            <a:off x="4021872" y="3447711"/>
            <a:ext cx="5231777" cy="9757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Private school enrollment (0000002) </a:t>
            </a:r>
          </a:p>
          <a:p>
            <a:pPr algn="ctr"/>
            <a:r>
              <a:rPr lang="en-US" dirty="0"/>
              <a:t>10/2/2022</a:t>
            </a:r>
          </a:p>
        </p:txBody>
      </p:sp>
      <p:sp>
        <p:nvSpPr>
          <p:cNvPr id="8" name="Rectangle 7">
            <a:extLst>
              <a:ext uri="{FF2B5EF4-FFF2-40B4-BE49-F238E27FC236}">
                <a16:creationId xmlns:a16="http://schemas.microsoft.com/office/drawing/2014/main" id="{E76923A1-7E88-495A-80EC-9818BB1D71AE}"/>
              </a:ext>
            </a:extLst>
          </p:cNvPr>
          <p:cNvSpPr/>
          <p:nvPr/>
        </p:nvSpPr>
        <p:spPr>
          <a:xfrm>
            <a:off x="1059366" y="4683340"/>
            <a:ext cx="2865864" cy="49270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IEP – Meeting Date 7/1/2022</a:t>
            </a:r>
          </a:p>
        </p:txBody>
      </p:sp>
      <p:sp>
        <p:nvSpPr>
          <p:cNvPr id="9" name="Oval 8">
            <a:extLst>
              <a:ext uri="{FF2B5EF4-FFF2-40B4-BE49-F238E27FC236}">
                <a16:creationId xmlns:a16="http://schemas.microsoft.com/office/drawing/2014/main" id="{3EF33BED-00AB-4779-A773-DC8BA38195DE}"/>
              </a:ext>
            </a:extLst>
          </p:cNvPr>
          <p:cNvSpPr/>
          <p:nvPr/>
        </p:nvSpPr>
        <p:spPr>
          <a:xfrm>
            <a:off x="4272773" y="5500136"/>
            <a:ext cx="1512849" cy="796906"/>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Census Day 10/5</a:t>
            </a:r>
          </a:p>
        </p:txBody>
      </p:sp>
      <p:cxnSp>
        <p:nvCxnSpPr>
          <p:cNvPr id="11" name="Straight Connector 10">
            <a:extLst>
              <a:ext uri="{FF2B5EF4-FFF2-40B4-BE49-F238E27FC236}">
                <a16:creationId xmlns:a16="http://schemas.microsoft.com/office/drawing/2014/main" id="{83B113C2-ADF4-4CC0-A1EA-54D1DD97E805}"/>
              </a:ext>
            </a:extLst>
          </p:cNvPr>
          <p:cNvCxnSpPr>
            <a:cxnSpLocks/>
          </p:cNvCxnSpPr>
          <p:nvPr/>
        </p:nvCxnSpPr>
        <p:spPr>
          <a:xfrm>
            <a:off x="5029197" y="4423443"/>
            <a:ext cx="0" cy="101794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5B5875A-58AE-44DC-B752-4E1A0371733E}"/>
              </a:ext>
            </a:extLst>
          </p:cNvPr>
          <p:cNvSpPr txBox="1"/>
          <p:nvPr/>
        </p:nvSpPr>
        <p:spPr>
          <a:xfrm>
            <a:off x="4146395" y="2709572"/>
            <a:ext cx="1403193" cy="400110"/>
          </a:xfrm>
          <a:prstGeom prst="rect">
            <a:avLst/>
          </a:prstGeom>
          <a:solidFill>
            <a:schemeClr val="accent1"/>
          </a:solidFill>
        </p:spPr>
        <p:txBody>
          <a:bodyPr wrap="square" rtlCol="0">
            <a:spAutoFit/>
          </a:bodyPr>
          <a:lstStyle/>
          <a:p>
            <a:r>
              <a:rPr lang="en-US" sz="2000" b="1" dirty="0"/>
              <a:t>DOR</a:t>
            </a:r>
          </a:p>
        </p:txBody>
      </p:sp>
      <p:sp>
        <p:nvSpPr>
          <p:cNvPr id="13" name="TextBox 12">
            <a:extLst>
              <a:ext uri="{FF2B5EF4-FFF2-40B4-BE49-F238E27FC236}">
                <a16:creationId xmlns:a16="http://schemas.microsoft.com/office/drawing/2014/main" id="{3E1A1C45-5EB3-4813-A976-EA8ED3F95DC3}"/>
              </a:ext>
            </a:extLst>
          </p:cNvPr>
          <p:cNvSpPr txBox="1"/>
          <p:nvPr/>
        </p:nvSpPr>
        <p:spPr>
          <a:xfrm>
            <a:off x="9647663" y="3738106"/>
            <a:ext cx="1403193" cy="400110"/>
          </a:xfrm>
          <a:prstGeom prst="rect">
            <a:avLst/>
          </a:prstGeom>
          <a:solidFill>
            <a:srgbClr val="92D050"/>
          </a:solidFill>
        </p:spPr>
        <p:txBody>
          <a:bodyPr wrap="square" rtlCol="0">
            <a:spAutoFit/>
          </a:bodyPr>
          <a:lstStyle/>
          <a:p>
            <a:r>
              <a:rPr lang="en-US" sz="2000" b="1" dirty="0"/>
              <a:t>DOL</a:t>
            </a:r>
          </a:p>
        </p:txBody>
      </p:sp>
      <p:sp>
        <p:nvSpPr>
          <p:cNvPr id="14" name="Rectangle 13">
            <a:extLst>
              <a:ext uri="{FF2B5EF4-FFF2-40B4-BE49-F238E27FC236}">
                <a16:creationId xmlns:a16="http://schemas.microsoft.com/office/drawing/2014/main" id="{59311C7E-5538-4A5A-92D0-471F6414B239}"/>
              </a:ext>
            </a:extLst>
          </p:cNvPr>
          <p:cNvSpPr/>
          <p:nvPr/>
        </p:nvSpPr>
        <p:spPr>
          <a:xfrm>
            <a:off x="4021872" y="4683340"/>
            <a:ext cx="5231777" cy="49270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ISP – Meeting Date 10/2/2022</a:t>
            </a:r>
          </a:p>
        </p:txBody>
      </p:sp>
      <p:sp>
        <p:nvSpPr>
          <p:cNvPr id="12" name="Footer Placeholder 11">
            <a:extLst>
              <a:ext uri="{FF2B5EF4-FFF2-40B4-BE49-F238E27FC236}">
                <a16:creationId xmlns:a16="http://schemas.microsoft.com/office/drawing/2014/main" id="{E6F37FB0-8244-44B4-A75D-2837E7C20DD6}"/>
              </a:ext>
            </a:extLst>
          </p:cNvPr>
          <p:cNvSpPr>
            <a:spLocks noGrp="1"/>
          </p:cNvSpPr>
          <p:nvPr>
            <p:ph type="ftr" sz="quarter" idx="11"/>
          </p:nvPr>
        </p:nvSpPr>
        <p:spPr>
          <a:xfrm>
            <a:off x="4038600" y="6459333"/>
            <a:ext cx="4114800" cy="365125"/>
          </a:xfrm>
        </p:spPr>
        <p:txBody>
          <a:bodyPr/>
          <a:lstStyle/>
          <a:p>
            <a:r>
              <a:rPr lang="en-US" dirty="0">
                <a:solidFill>
                  <a:prstClr val="black"/>
                </a:solidFill>
              </a:rPr>
              <a:t>CALPADS Data for SWD in Private Schools September 2022</a:t>
            </a:r>
          </a:p>
        </p:txBody>
      </p:sp>
    </p:spTree>
    <p:extLst>
      <p:ext uri="{BB962C8B-B14F-4D97-AF65-F5344CB8AC3E}">
        <p14:creationId xmlns:p14="http://schemas.microsoft.com/office/powerpoint/2010/main" val="2747530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85E61-7BA9-4233-ACA8-96C36B6BC0DC}"/>
              </a:ext>
            </a:extLst>
          </p:cNvPr>
          <p:cNvSpPr>
            <a:spLocks noGrp="1"/>
          </p:cNvSpPr>
          <p:nvPr>
            <p:ph type="title"/>
          </p:nvPr>
        </p:nvSpPr>
        <p:spPr/>
        <p:txBody>
          <a:bodyPr/>
          <a:lstStyle/>
          <a:p>
            <a:r>
              <a:rPr lang="en-US" dirty="0"/>
              <a:t>Scenario 6b – Public to Private (overlaps w/Census Day – </a:t>
            </a:r>
            <a:r>
              <a:rPr lang="en-US" b="1" dirty="0"/>
              <a:t>meeting pending</a:t>
            </a:r>
            <a:r>
              <a:rPr lang="en-US" dirty="0"/>
              <a:t>)</a:t>
            </a:r>
          </a:p>
        </p:txBody>
      </p:sp>
      <p:sp>
        <p:nvSpPr>
          <p:cNvPr id="6" name="Content Placeholder 5">
            <a:extLst>
              <a:ext uri="{FF2B5EF4-FFF2-40B4-BE49-F238E27FC236}">
                <a16:creationId xmlns:a16="http://schemas.microsoft.com/office/drawing/2014/main" id="{FB9B05CB-28A6-41BB-90D3-AC536620C2ED}"/>
              </a:ext>
            </a:extLst>
          </p:cNvPr>
          <p:cNvSpPr>
            <a:spLocks noGrp="1"/>
          </p:cNvSpPr>
          <p:nvPr>
            <p:ph idx="1"/>
          </p:nvPr>
        </p:nvSpPr>
        <p:spPr/>
        <p:txBody>
          <a:bodyPr>
            <a:normAutofit fontScale="47500" lnSpcReduction="20000"/>
          </a:bodyPr>
          <a:lstStyle/>
          <a:p>
            <a:r>
              <a:rPr lang="en-US" dirty="0"/>
              <a:t>Student in enrolled in a public school on an IEP. Parent decides to place the student in a private school (transfer overlaps Census Day) and puts the student on an ISP – </a:t>
            </a:r>
            <a:r>
              <a:rPr lang="en-US" b="1" dirty="0"/>
              <a:t>meeting is pending</a:t>
            </a:r>
          </a:p>
          <a:p>
            <a:r>
              <a:rPr lang="en-US" dirty="0"/>
              <a:t>Required data in CALPADS</a:t>
            </a:r>
          </a:p>
          <a:p>
            <a:pPr lvl="1"/>
            <a:r>
              <a:rPr lang="en-US" dirty="0"/>
              <a:t>DOR should exit the current enrollment with a T160 – TransCASchlRegular and the date student will exit the public school.</a:t>
            </a:r>
          </a:p>
          <a:p>
            <a:pPr lvl="2"/>
            <a:r>
              <a:rPr lang="en-US" dirty="0"/>
              <a:t>DOR should </a:t>
            </a:r>
            <a:r>
              <a:rPr lang="en-US" b="1" dirty="0"/>
              <a:t>NOT</a:t>
            </a:r>
            <a:r>
              <a:rPr lang="en-US" dirty="0"/>
              <a:t> submit a Special Education Exit Reason or Exit Date on IEP record to CALPADS</a:t>
            </a:r>
          </a:p>
          <a:p>
            <a:pPr lvl="1"/>
            <a:r>
              <a:rPr lang="en-US" dirty="0"/>
              <a:t>DOL should submit a </a:t>
            </a:r>
            <a:r>
              <a:rPr lang="en-US" b="1" dirty="0"/>
              <a:t>district-level</a:t>
            </a:r>
            <a:r>
              <a:rPr lang="en-US" dirty="0"/>
              <a:t> primary enrollment (10) with an enrollment start date one day after the DOR enrollment was exited and an exit date </a:t>
            </a:r>
            <a:r>
              <a:rPr lang="en-US" b="1" dirty="0"/>
              <a:t>after Census Day </a:t>
            </a:r>
            <a:r>
              <a:rPr lang="en-US" dirty="0"/>
              <a:t>one day prior to enrollment in private school</a:t>
            </a:r>
          </a:p>
          <a:p>
            <a:pPr lvl="1"/>
            <a:r>
              <a:rPr lang="en-US" dirty="0"/>
              <a:t>DOL adopts IEP in place at the time of transfer – SPED record</a:t>
            </a:r>
          </a:p>
          <a:p>
            <a:pPr lvl="2"/>
            <a:r>
              <a:rPr lang="en-US" dirty="0"/>
              <a:t>Meeting Type 20 – Plan Review</a:t>
            </a:r>
          </a:p>
          <a:p>
            <a:pPr lvl="2"/>
            <a:r>
              <a:rPr lang="en-US" dirty="0"/>
              <a:t>Plan Type – 100 – IEP</a:t>
            </a:r>
          </a:p>
          <a:p>
            <a:pPr lvl="2"/>
            <a:r>
              <a:rPr lang="en-US" dirty="0"/>
              <a:t>Meeting Date – the date the meeting was held by prior LEA</a:t>
            </a:r>
          </a:p>
          <a:p>
            <a:pPr lvl="1"/>
            <a:r>
              <a:rPr lang="en-US" dirty="0"/>
              <a:t>DOL submits SSRV records associated with IEP</a:t>
            </a:r>
          </a:p>
          <a:p>
            <a:pPr lvl="1"/>
            <a:r>
              <a:rPr lang="en-US" dirty="0"/>
              <a:t>DOL submits a private school enrollment (Enrollment Status 50, school code 0000002)</a:t>
            </a:r>
          </a:p>
          <a:p>
            <a:pPr lvl="2"/>
            <a:r>
              <a:rPr lang="en-US" dirty="0"/>
              <a:t>Enrollment start date = ISP meeting date (date student STARTED private school is less relevant)</a:t>
            </a:r>
          </a:p>
          <a:p>
            <a:pPr lvl="1"/>
            <a:r>
              <a:rPr lang="en-US" dirty="0"/>
              <a:t>Once meeting is held, DOL submits SPED record:</a:t>
            </a:r>
          </a:p>
          <a:p>
            <a:pPr lvl="2"/>
            <a:r>
              <a:rPr lang="en-US" dirty="0"/>
              <a:t>Meeting Type 20 – Plan Review</a:t>
            </a:r>
          </a:p>
          <a:p>
            <a:pPr lvl="2"/>
            <a:r>
              <a:rPr lang="en-US" dirty="0"/>
              <a:t>Plan Type – 200 – ISP</a:t>
            </a:r>
          </a:p>
          <a:p>
            <a:pPr lvl="2"/>
            <a:r>
              <a:rPr lang="en-US" dirty="0"/>
              <a:t>Meeting Date – the date the meeting was held</a:t>
            </a:r>
          </a:p>
          <a:p>
            <a:pPr lvl="1"/>
            <a:r>
              <a:rPr lang="en-US" dirty="0"/>
              <a:t>DOL submits SSRV records</a:t>
            </a:r>
          </a:p>
        </p:txBody>
      </p:sp>
      <p:sp>
        <p:nvSpPr>
          <p:cNvPr id="2" name="Footer Placeholder 1">
            <a:extLst>
              <a:ext uri="{FF2B5EF4-FFF2-40B4-BE49-F238E27FC236}">
                <a16:creationId xmlns:a16="http://schemas.microsoft.com/office/drawing/2014/main" id="{8ECAA708-0845-499B-98AA-01E51D749EA0}"/>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3" name="Slide Number Placeholder 2">
            <a:extLst>
              <a:ext uri="{FF2B5EF4-FFF2-40B4-BE49-F238E27FC236}">
                <a16:creationId xmlns:a16="http://schemas.microsoft.com/office/drawing/2014/main" id="{C309074E-4F9A-49D8-BA20-DB1E17F57586}"/>
              </a:ext>
            </a:extLst>
          </p:cNvPr>
          <p:cNvSpPr>
            <a:spLocks noGrp="1"/>
          </p:cNvSpPr>
          <p:nvPr>
            <p:ph type="sldNum" sz="quarter" idx="12"/>
          </p:nvPr>
        </p:nvSpPr>
        <p:spPr/>
        <p:txBody>
          <a:bodyPr/>
          <a:lstStyle/>
          <a:p>
            <a:fld id="{E3F07B27-5348-4263-B67F-EF7FF0A6AD4A}"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31555115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83B113C2-ADF4-4CC0-A1EA-54D1DD97E805}"/>
              </a:ext>
            </a:extLst>
          </p:cNvPr>
          <p:cNvCxnSpPr>
            <a:cxnSpLocks/>
          </p:cNvCxnSpPr>
          <p:nvPr/>
        </p:nvCxnSpPr>
        <p:spPr>
          <a:xfrm>
            <a:off x="5029197" y="4423443"/>
            <a:ext cx="0" cy="101794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C001CD3-084E-4104-BBE8-F977BDF66A7D}"/>
              </a:ext>
            </a:extLst>
          </p:cNvPr>
          <p:cNvSpPr>
            <a:spLocks noGrp="1"/>
          </p:cNvSpPr>
          <p:nvPr>
            <p:ph type="title"/>
          </p:nvPr>
        </p:nvSpPr>
        <p:spPr/>
        <p:txBody>
          <a:bodyPr/>
          <a:lstStyle/>
          <a:p>
            <a:r>
              <a:rPr lang="en-US" dirty="0"/>
              <a:t>Fall 1 Example – Public to Private (w/overlap and </a:t>
            </a:r>
            <a:r>
              <a:rPr lang="en-US" b="1" dirty="0"/>
              <a:t>meeting pending</a:t>
            </a:r>
            <a:r>
              <a:rPr lang="en-US" dirty="0"/>
              <a:t>)</a:t>
            </a:r>
          </a:p>
        </p:txBody>
      </p:sp>
      <p:sp>
        <p:nvSpPr>
          <p:cNvPr id="3" name="Content Placeholder 2">
            <a:extLst>
              <a:ext uri="{FF2B5EF4-FFF2-40B4-BE49-F238E27FC236}">
                <a16:creationId xmlns:a16="http://schemas.microsoft.com/office/drawing/2014/main" id="{3DC0512A-5480-40CB-9056-AC57543F5E3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E1911AE9-E6A4-4427-B4ED-88860872DB87}"/>
              </a:ext>
            </a:extLst>
          </p:cNvPr>
          <p:cNvSpPr>
            <a:spLocks noGrp="1"/>
          </p:cNvSpPr>
          <p:nvPr>
            <p:ph type="sldNum" sz="quarter" idx="12"/>
          </p:nvPr>
        </p:nvSpPr>
        <p:spPr/>
        <p:txBody>
          <a:bodyPr/>
          <a:lstStyle/>
          <a:p>
            <a:fld id="{E3F07B27-5348-4263-B67F-EF7FF0A6AD4A}" type="slidenum">
              <a:rPr lang="en-US" smtClean="0">
                <a:solidFill>
                  <a:prstClr val="black"/>
                </a:solidFill>
              </a:rPr>
              <a:pPr/>
              <a:t>49</a:t>
            </a:fld>
            <a:endParaRPr lang="en-US" dirty="0">
              <a:solidFill>
                <a:prstClr val="black"/>
              </a:solidFill>
            </a:endParaRPr>
          </a:p>
        </p:txBody>
      </p:sp>
      <p:sp>
        <p:nvSpPr>
          <p:cNvPr id="5" name="Rectangle 4">
            <a:extLst>
              <a:ext uri="{FF2B5EF4-FFF2-40B4-BE49-F238E27FC236}">
                <a16:creationId xmlns:a16="http://schemas.microsoft.com/office/drawing/2014/main" id="{3F7B1123-D808-4494-8F1F-2D7AAB7D1AA3}"/>
              </a:ext>
            </a:extLst>
          </p:cNvPr>
          <p:cNvSpPr/>
          <p:nvPr/>
        </p:nvSpPr>
        <p:spPr>
          <a:xfrm>
            <a:off x="1059366" y="2453268"/>
            <a:ext cx="2865863" cy="975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Public school Enrollment </a:t>
            </a:r>
          </a:p>
          <a:p>
            <a:pPr algn="ctr"/>
            <a:r>
              <a:rPr lang="en-US" dirty="0"/>
              <a:t>9/1/2022-10/1/2022</a:t>
            </a:r>
          </a:p>
        </p:txBody>
      </p:sp>
      <p:sp>
        <p:nvSpPr>
          <p:cNvPr id="6" name="Rectangle: Rounded Corners 5">
            <a:extLst>
              <a:ext uri="{FF2B5EF4-FFF2-40B4-BE49-F238E27FC236}">
                <a16:creationId xmlns:a16="http://schemas.microsoft.com/office/drawing/2014/main" id="{461B76A4-D714-45C2-9EFF-37E4BF58922E}"/>
              </a:ext>
            </a:extLst>
          </p:cNvPr>
          <p:cNvSpPr/>
          <p:nvPr/>
        </p:nvSpPr>
        <p:spPr>
          <a:xfrm>
            <a:off x="1059366" y="5441388"/>
            <a:ext cx="10247971" cy="97573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418A066-572F-45D3-9023-9898F48B57BE}"/>
              </a:ext>
            </a:extLst>
          </p:cNvPr>
          <p:cNvSpPr/>
          <p:nvPr/>
        </p:nvSpPr>
        <p:spPr>
          <a:xfrm>
            <a:off x="4021872" y="3447711"/>
            <a:ext cx="2334323" cy="9757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District-level enrollment</a:t>
            </a:r>
          </a:p>
          <a:p>
            <a:pPr algn="ctr"/>
            <a:r>
              <a:rPr lang="en-US" dirty="0"/>
              <a:t>10/2-10/15/2022</a:t>
            </a:r>
          </a:p>
        </p:txBody>
      </p:sp>
      <p:sp>
        <p:nvSpPr>
          <p:cNvPr id="8" name="Rectangle 7">
            <a:extLst>
              <a:ext uri="{FF2B5EF4-FFF2-40B4-BE49-F238E27FC236}">
                <a16:creationId xmlns:a16="http://schemas.microsoft.com/office/drawing/2014/main" id="{E76923A1-7E88-495A-80EC-9818BB1D71AE}"/>
              </a:ext>
            </a:extLst>
          </p:cNvPr>
          <p:cNvSpPr/>
          <p:nvPr/>
        </p:nvSpPr>
        <p:spPr>
          <a:xfrm>
            <a:off x="4138031" y="4757683"/>
            <a:ext cx="2334322" cy="49270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IEP – Meeting Date (adopt)  7/1/2022</a:t>
            </a:r>
          </a:p>
        </p:txBody>
      </p:sp>
      <p:sp>
        <p:nvSpPr>
          <p:cNvPr id="9" name="Oval 8">
            <a:extLst>
              <a:ext uri="{FF2B5EF4-FFF2-40B4-BE49-F238E27FC236}">
                <a16:creationId xmlns:a16="http://schemas.microsoft.com/office/drawing/2014/main" id="{3EF33BED-00AB-4779-A773-DC8BA38195DE}"/>
              </a:ext>
            </a:extLst>
          </p:cNvPr>
          <p:cNvSpPr/>
          <p:nvPr/>
        </p:nvSpPr>
        <p:spPr>
          <a:xfrm>
            <a:off x="4272773" y="5500136"/>
            <a:ext cx="1512849" cy="796906"/>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Census Day 10/5</a:t>
            </a:r>
          </a:p>
        </p:txBody>
      </p:sp>
      <p:sp>
        <p:nvSpPr>
          <p:cNvPr id="10" name="TextBox 9">
            <a:extLst>
              <a:ext uri="{FF2B5EF4-FFF2-40B4-BE49-F238E27FC236}">
                <a16:creationId xmlns:a16="http://schemas.microsoft.com/office/drawing/2014/main" id="{35B5875A-58AE-44DC-B752-4E1A0371733E}"/>
              </a:ext>
            </a:extLst>
          </p:cNvPr>
          <p:cNvSpPr txBox="1"/>
          <p:nvPr/>
        </p:nvSpPr>
        <p:spPr>
          <a:xfrm>
            <a:off x="4146395" y="2709572"/>
            <a:ext cx="1403193" cy="400110"/>
          </a:xfrm>
          <a:prstGeom prst="rect">
            <a:avLst/>
          </a:prstGeom>
          <a:solidFill>
            <a:schemeClr val="accent1"/>
          </a:solidFill>
        </p:spPr>
        <p:txBody>
          <a:bodyPr wrap="square" rtlCol="0">
            <a:spAutoFit/>
          </a:bodyPr>
          <a:lstStyle/>
          <a:p>
            <a:r>
              <a:rPr lang="en-US" sz="2000" b="1" dirty="0"/>
              <a:t>DOR</a:t>
            </a:r>
          </a:p>
        </p:txBody>
      </p:sp>
      <p:sp>
        <p:nvSpPr>
          <p:cNvPr id="13" name="TextBox 12">
            <a:extLst>
              <a:ext uri="{FF2B5EF4-FFF2-40B4-BE49-F238E27FC236}">
                <a16:creationId xmlns:a16="http://schemas.microsoft.com/office/drawing/2014/main" id="{3E1A1C45-5EB3-4813-A976-EA8ED3F95DC3}"/>
              </a:ext>
            </a:extLst>
          </p:cNvPr>
          <p:cNvSpPr txBox="1"/>
          <p:nvPr/>
        </p:nvSpPr>
        <p:spPr>
          <a:xfrm>
            <a:off x="9950607" y="3747555"/>
            <a:ext cx="1403193" cy="400110"/>
          </a:xfrm>
          <a:prstGeom prst="rect">
            <a:avLst/>
          </a:prstGeom>
          <a:solidFill>
            <a:srgbClr val="92D050"/>
          </a:solidFill>
        </p:spPr>
        <p:txBody>
          <a:bodyPr wrap="square" rtlCol="0">
            <a:spAutoFit/>
          </a:bodyPr>
          <a:lstStyle/>
          <a:p>
            <a:r>
              <a:rPr lang="en-US" sz="2000" b="1" dirty="0"/>
              <a:t>DOL</a:t>
            </a:r>
          </a:p>
        </p:txBody>
      </p:sp>
      <p:sp>
        <p:nvSpPr>
          <p:cNvPr id="14" name="Rectangle 13">
            <a:extLst>
              <a:ext uri="{FF2B5EF4-FFF2-40B4-BE49-F238E27FC236}">
                <a16:creationId xmlns:a16="http://schemas.microsoft.com/office/drawing/2014/main" id="{59311C7E-5538-4A5A-92D0-471F6414B239}"/>
              </a:ext>
            </a:extLst>
          </p:cNvPr>
          <p:cNvSpPr/>
          <p:nvPr/>
        </p:nvSpPr>
        <p:spPr>
          <a:xfrm>
            <a:off x="6544839" y="4757683"/>
            <a:ext cx="3385321" cy="49270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ISP – Meeting Date 10/16/2022</a:t>
            </a:r>
          </a:p>
        </p:txBody>
      </p:sp>
      <p:sp>
        <p:nvSpPr>
          <p:cNvPr id="16" name="Rectangle 15">
            <a:extLst>
              <a:ext uri="{FF2B5EF4-FFF2-40B4-BE49-F238E27FC236}">
                <a16:creationId xmlns:a16="http://schemas.microsoft.com/office/drawing/2014/main" id="{A1783B00-01C4-47C8-BD5F-591D9D264031}"/>
              </a:ext>
            </a:extLst>
          </p:cNvPr>
          <p:cNvSpPr/>
          <p:nvPr/>
        </p:nvSpPr>
        <p:spPr>
          <a:xfrm>
            <a:off x="6472353" y="3429000"/>
            <a:ext cx="3385325" cy="9757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Private school enrollment</a:t>
            </a:r>
          </a:p>
          <a:p>
            <a:pPr algn="ctr"/>
            <a:r>
              <a:rPr lang="en-US" dirty="0"/>
              <a:t>10/16/2022</a:t>
            </a:r>
          </a:p>
        </p:txBody>
      </p:sp>
      <p:sp>
        <p:nvSpPr>
          <p:cNvPr id="17" name="Rectangle 16">
            <a:extLst>
              <a:ext uri="{FF2B5EF4-FFF2-40B4-BE49-F238E27FC236}">
                <a16:creationId xmlns:a16="http://schemas.microsoft.com/office/drawing/2014/main" id="{88B7BB21-D9EF-4B7F-872F-244F22C445D1}"/>
              </a:ext>
            </a:extLst>
          </p:cNvPr>
          <p:cNvSpPr/>
          <p:nvPr/>
        </p:nvSpPr>
        <p:spPr>
          <a:xfrm>
            <a:off x="1211766" y="4757683"/>
            <a:ext cx="2865864" cy="49270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IEP – Meeting Date 7/1/2022</a:t>
            </a:r>
          </a:p>
        </p:txBody>
      </p:sp>
      <p:sp>
        <p:nvSpPr>
          <p:cNvPr id="12" name="Footer Placeholder 11">
            <a:extLst>
              <a:ext uri="{FF2B5EF4-FFF2-40B4-BE49-F238E27FC236}">
                <a16:creationId xmlns:a16="http://schemas.microsoft.com/office/drawing/2014/main" id="{89186653-6DA5-475A-A723-00F64FF81CB6}"/>
              </a:ext>
            </a:extLst>
          </p:cNvPr>
          <p:cNvSpPr>
            <a:spLocks noGrp="1"/>
          </p:cNvSpPr>
          <p:nvPr>
            <p:ph type="ftr" sz="quarter" idx="11"/>
          </p:nvPr>
        </p:nvSpPr>
        <p:spPr>
          <a:xfrm>
            <a:off x="4038600" y="6435831"/>
            <a:ext cx="4114800" cy="365125"/>
          </a:xfrm>
        </p:spPr>
        <p:txBody>
          <a:bodyPr/>
          <a:lstStyle/>
          <a:p>
            <a:r>
              <a:rPr lang="en-US" dirty="0">
                <a:solidFill>
                  <a:prstClr val="black"/>
                </a:solidFill>
              </a:rPr>
              <a:t>CALPADS Data for SWD in Private Schools September 2022</a:t>
            </a:r>
          </a:p>
        </p:txBody>
      </p:sp>
    </p:spTree>
    <p:extLst>
      <p:ext uri="{BB962C8B-B14F-4D97-AF65-F5344CB8AC3E}">
        <p14:creationId xmlns:p14="http://schemas.microsoft.com/office/powerpoint/2010/main" val="1165467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85E61-7BA9-4233-ACA8-96C36B6BC0DC}"/>
              </a:ext>
            </a:extLst>
          </p:cNvPr>
          <p:cNvSpPr>
            <a:spLocks noGrp="1"/>
          </p:cNvSpPr>
          <p:nvPr>
            <p:ph type="title"/>
          </p:nvPr>
        </p:nvSpPr>
        <p:spPr/>
        <p:txBody>
          <a:bodyPr>
            <a:normAutofit/>
          </a:bodyPr>
          <a:lstStyle/>
          <a:p>
            <a:r>
              <a:rPr lang="en-US" dirty="0"/>
              <a:t>Scenario 6c – Public to Private – </a:t>
            </a:r>
            <a:r>
              <a:rPr lang="en-US" b="1" dirty="0"/>
              <a:t>parent declines</a:t>
            </a:r>
            <a:endParaRPr lang="en-US" dirty="0"/>
          </a:p>
        </p:txBody>
      </p:sp>
      <p:sp>
        <p:nvSpPr>
          <p:cNvPr id="6" name="Content Placeholder 5">
            <a:extLst>
              <a:ext uri="{FF2B5EF4-FFF2-40B4-BE49-F238E27FC236}">
                <a16:creationId xmlns:a16="http://schemas.microsoft.com/office/drawing/2014/main" id="{FB9B05CB-28A6-41BB-90D3-AC536620C2ED}"/>
              </a:ext>
            </a:extLst>
          </p:cNvPr>
          <p:cNvSpPr>
            <a:spLocks noGrp="1"/>
          </p:cNvSpPr>
          <p:nvPr>
            <p:ph idx="1"/>
          </p:nvPr>
        </p:nvSpPr>
        <p:spPr/>
        <p:txBody>
          <a:bodyPr>
            <a:normAutofit fontScale="85000" lnSpcReduction="20000"/>
          </a:bodyPr>
          <a:lstStyle/>
          <a:p>
            <a:r>
              <a:rPr lang="en-US" dirty="0"/>
              <a:t>Student in enrolled in a public school on an IEP. Parent decides to place the student in a private school but the </a:t>
            </a:r>
            <a:r>
              <a:rPr lang="en-US" b="1" dirty="0"/>
              <a:t>parent is declining services </a:t>
            </a:r>
            <a:r>
              <a:rPr lang="en-US" dirty="0"/>
              <a:t>through an ISP</a:t>
            </a:r>
          </a:p>
          <a:p>
            <a:r>
              <a:rPr lang="en-US" dirty="0"/>
              <a:t>Required data in CALPADS</a:t>
            </a:r>
          </a:p>
          <a:p>
            <a:pPr lvl="1"/>
            <a:r>
              <a:rPr lang="en-US" dirty="0"/>
              <a:t>DOR should exit the enrollment with a T180 – Transfer to Private School and the date student will exit the public school.</a:t>
            </a:r>
          </a:p>
          <a:p>
            <a:pPr lvl="1"/>
            <a:r>
              <a:rPr lang="en-US" dirty="0"/>
              <a:t>DOR should update the most recent PLAN REVIEW (20) IEP record with:</a:t>
            </a:r>
          </a:p>
          <a:p>
            <a:pPr lvl="2"/>
            <a:r>
              <a:rPr lang="en-US" dirty="0"/>
              <a:t>Special Education Program Exit Reason – 78 – Withdrawal</a:t>
            </a:r>
          </a:p>
          <a:p>
            <a:pPr lvl="2"/>
            <a:r>
              <a:rPr lang="en-US" dirty="0"/>
              <a:t>Special Education Program Exit Date – Date the parent declined services</a:t>
            </a:r>
          </a:p>
          <a:p>
            <a:pPr lvl="1"/>
            <a:r>
              <a:rPr lang="en-US" dirty="0"/>
              <a:t>If student exited before Census Day, they will NOT show up on Fall 1 Reports 16.1, 16.2, or 16.3, but WILL show up in EOY reports</a:t>
            </a:r>
          </a:p>
          <a:p>
            <a:pPr lvl="1"/>
            <a:r>
              <a:rPr lang="en-US" dirty="0"/>
              <a:t>If student exited after Census Day, they WILL show up on Fall 1 and EOY reports</a:t>
            </a:r>
          </a:p>
        </p:txBody>
      </p:sp>
      <p:sp>
        <p:nvSpPr>
          <p:cNvPr id="2" name="Footer Placeholder 1">
            <a:extLst>
              <a:ext uri="{FF2B5EF4-FFF2-40B4-BE49-F238E27FC236}">
                <a16:creationId xmlns:a16="http://schemas.microsoft.com/office/drawing/2014/main" id="{3BFC1C5F-6AB4-47BB-9BE5-89893AEC7220}"/>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3" name="Slide Number Placeholder 2">
            <a:extLst>
              <a:ext uri="{FF2B5EF4-FFF2-40B4-BE49-F238E27FC236}">
                <a16:creationId xmlns:a16="http://schemas.microsoft.com/office/drawing/2014/main" id="{95C1F290-686A-4A71-9C7B-7DF967D698F5}"/>
              </a:ext>
            </a:extLst>
          </p:cNvPr>
          <p:cNvSpPr>
            <a:spLocks noGrp="1"/>
          </p:cNvSpPr>
          <p:nvPr>
            <p:ph type="sldNum" sz="quarter" idx="12"/>
          </p:nvPr>
        </p:nvSpPr>
        <p:spPr/>
        <p:txBody>
          <a:bodyPr/>
          <a:lstStyle/>
          <a:p>
            <a:fld id="{E3F07B27-5348-4263-B67F-EF7FF0A6AD4A}"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5308391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9554E4-4B6C-41BD-A4AE-F406816EFDD2}"/>
              </a:ext>
            </a:extLst>
          </p:cNvPr>
          <p:cNvSpPr>
            <a:spLocks noGrp="1"/>
          </p:cNvSpPr>
          <p:nvPr>
            <p:ph type="title"/>
          </p:nvPr>
        </p:nvSpPr>
        <p:spPr/>
        <p:txBody>
          <a:bodyPr/>
          <a:lstStyle/>
          <a:p>
            <a:r>
              <a:rPr lang="en-US" dirty="0"/>
              <a:t>Students Enrolled in Private Schools on IEPs as Part of a Settlement Agreement</a:t>
            </a:r>
          </a:p>
        </p:txBody>
      </p:sp>
    </p:spTree>
    <p:extLst>
      <p:ext uri="{BB962C8B-B14F-4D97-AF65-F5344CB8AC3E}">
        <p14:creationId xmlns:p14="http://schemas.microsoft.com/office/powerpoint/2010/main" val="19133623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9E6021-43C8-4779-A9B5-654E6E6203A4}"/>
              </a:ext>
            </a:extLst>
          </p:cNvPr>
          <p:cNvSpPr>
            <a:spLocks noGrp="1"/>
          </p:cNvSpPr>
          <p:nvPr>
            <p:ph type="title"/>
          </p:nvPr>
        </p:nvSpPr>
        <p:spPr/>
        <p:txBody>
          <a:bodyPr/>
          <a:lstStyle/>
          <a:p>
            <a:r>
              <a:rPr lang="en-US" dirty="0"/>
              <a:t>Scenario 7 – Enrolled in private school on IEP</a:t>
            </a:r>
          </a:p>
        </p:txBody>
      </p:sp>
      <p:sp>
        <p:nvSpPr>
          <p:cNvPr id="6" name="Content Placeholder 5">
            <a:extLst>
              <a:ext uri="{FF2B5EF4-FFF2-40B4-BE49-F238E27FC236}">
                <a16:creationId xmlns:a16="http://schemas.microsoft.com/office/drawing/2014/main" id="{CC24D87E-EBEF-4926-9B46-EB09A1B8482A}"/>
              </a:ext>
            </a:extLst>
          </p:cNvPr>
          <p:cNvSpPr>
            <a:spLocks noGrp="1"/>
          </p:cNvSpPr>
          <p:nvPr>
            <p:ph idx="1"/>
          </p:nvPr>
        </p:nvSpPr>
        <p:spPr/>
        <p:txBody>
          <a:bodyPr>
            <a:normAutofit fontScale="92500" lnSpcReduction="10000"/>
          </a:bodyPr>
          <a:lstStyle/>
          <a:p>
            <a:r>
              <a:rPr lang="en-US" dirty="0"/>
              <a:t>As part of a settlement agreement, a student already on an existing IEP is parentally placed in a private school and continues to be served through an IEP.</a:t>
            </a:r>
          </a:p>
          <a:p>
            <a:r>
              <a:rPr lang="en-US" dirty="0"/>
              <a:t>Required data</a:t>
            </a:r>
          </a:p>
          <a:p>
            <a:pPr lvl="1"/>
            <a:r>
              <a:rPr lang="en-US" dirty="0"/>
              <a:t>DOR should submit a district-level enrollment with the date the student transferred to the private school</a:t>
            </a:r>
          </a:p>
          <a:p>
            <a:pPr lvl="1"/>
            <a:r>
              <a:rPr lang="en-US" dirty="0"/>
              <a:t>It is not necessary to resubmit a SPED record unless amendments have been made to the student’s IEP</a:t>
            </a:r>
          </a:p>
          <a:p>
            <a:pPr lvl="1"/>
            <a:r>
              <a:rPr lang="en-US" dirty="0"/>
              <a:t>Students in private schools on IEPs should </a:t>
            </a:r>
            <a:r>
              <a:rPr lang="en-US" b="1" dirty="0"/>
              <a:t>NOT </a:t>
            </a:r>
            <a:r>
              <a:rPr lang="en-US" dirty="0"/>
              <a:t>have private school enrollments (0000002)</a:t>
            </a:r>
          </a:p>
        </p:txBody>
      </p:sp>
      <p:sp>
        <p:nvSpPr>
          <p:cNvPr id="2" name="Footer Placeholder 1">
            <a:extLst>
              <a:ext uri="{FF2B5EF4-FFF2-40B4-BE49-F238E27FC236}">
                <a16:creationId xmlns:a16="http://schemas.microsoft.com/office/drawing/2014/main" id="{12974FB6-C5BC-4163-9E7F-35F59C39328A}"/>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3" name="Slide Number Placeholder 2">
            <a:extLst>
              <a:ext uri="{FF2B5EF4-FFF2-40B4-BE49-F238E27FC236}">
                <a16:creationId xmlns:a16="http://schemas.microsoft.com/office/drawing/2014/main" id="{57BAB60E-494D-46AB-B5D8-93624B23E44B}"/>
              </a:ext>
            </a:extLst>
          </p:cNvPr>
          <p:cNvSpPr>
            <a:spLocks noGrp="1"/>
          </p:cNvSpPr>
          <p:nvPr>
            <p:ph type="sldNum" sz="quarter" idx="12"/>
          </p:nvPr>
        </p:nvSpPr>
        <p:spPr/>
        <p:txBody>
          <a:bodyPr/>
          <a:lstStyle/>
          <a:p>
            <a:fld id="{E3F07B27-5348-4263-B67F-EF7FF0A6AD4A}"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21254569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A7D0E-52A1-479B-ACEE-23CA4E2F0C6C}"/>
              </a:ext>
            </a:extLst>
          </p:cNvPr>
          <p:cNvSpPr>
            <a:spLocks noGrp="1"/>
          </p:cNvSpPr>
          <p:nvPr>
            <p:ph type="title"/>
          </p:nvPr>
        </p:nvSpPr>
        <p:spPr/>
        <p:txBody>
          <a:bodyPr/>
          <a:lstStyle/>
          <a:p>
            <a:r>
              <a:rPr lang="en-US" dirty="0"/>
              <a:t>Private school IEPs - other things you should be aware of…</a:t>
            </a:r>
          </a:p>
        </p:txBody>
      </p:sp>
      <p:sp>
        <p:nvSpPr>
          <p:cNvPr id="3" name="Content Placeholder 2">
            <a:extLst>
              <a:ext uri="{FF2B5EF4-FFF2-40B4-BE49-F238E27FC236}">
                <a16:creationId xmlns:a16="http://schemas.microsoft.com/office/drawing/2014/main" id="{85097603-81E1-4D90-BC22-9B87A12DA79D}"/>
              </a:ext>
            </a:extLst>
          </p:cNvPr>
          <p:cNvSpPr>
            <a:spLocks noGrp="1"/>
          </p:cNvSpPr>
          <p:nvPr>
            <p:ph idx="1"/>
          </p:nvPr>
        </p:nvSpPr>
        <p:spPr/>
        <p:txBody>
          <a:bodyPr/>
          <a:lstStyle/>
          <a:p>
            <a:r>
              <a:rPr lang="en-US" dirty="0"/>
              <a:t>LEA’s serving SWD in private schools on IEPs:</a:t>
            </a:r>
          </a:p>
          <a:p>
            <a:pPr lvl="1"/>
            <a:r>
              <a:rPr lang="en-US" dirty="0"/>
              <a:t>Must administer all required statewide assessments to the students</a:t>
            </a:r>
          </a:p>
          <a:p>
            <a:pPr lvl="1"/>
            <a:r>
              <a:rPr lang="en-US" dirty="0"/>
              <a:t>Must submit all data required for students with primary enrollments on IEPs</a:t>
            </a:r>
          </a:p>
          <a:p>
            <a:pPr lvl="1"/>
            <a:r>
              <a:rPr lang="en-US" dirty="0"/>
              <a:t>Should be aware that these students will be included on the California School Dashboard for applicable indicators</a:t>
            </a:r>
          </a:p>
          <a:p>
            <a:endParaRPr lang="en-US" dirty="0"/>
          </a:p>
        </p:txBody>
      </p:sp>
      <p:sp>
        <p:nvSpPr>
          <p:cNvPr id="4" name="Slide Number Placeholder 3">
            <a:extLst>
              <a:ext uri="{FF2B5EF4-FFF2-40B4-BE49-F238E27FC236}">
                <a16:creationId xmlns:a16="http://schemas.microsoft.com/office/drawing/2014/main" id="{B2FA9E57-56EF-4BAF-BEDA-FE8006AFCB77}"/>
              </a:ext>
            </a:extLst>
          </p:cNvPr>
          <p:cNvSpPr>
            <a:spLocks noGrp="1"/>
          </p:cNvSpPr>
          <p:nvPr>
            <p:ph type="sldNum" sz="quarter" idx="12"/>
          </p:nvPr>
        </p:nvSpPr>
        <p:spPr/>
        <p:txBody>
          <a:bodyPr/>
          <a:lstStyle/>
          <a:p>
            <a:fld id="{E3F07B27-5348-4263-B67F-EF7FF0A6AD4A}" type="slidenum">
              <a:rPr lang="en-US" smtClean="0">
                <a:solidFill>
                  <a:prstClr val="black"/>
                </a:solidFill>
              </a:rPr>
              <a:pPr/>
              <a:t>53</a:t>
            </a:fld>
            <a:endParaRPr lang="en-US" dirty="0">
              <a:solidFill>
                <a:prstClr val="black"/>
              </a:solidFill>
            </a:endParaRPr>
          </a:p>
        </p:txBody>
      </p:sp>
      <p:sp>
        <p:nvSpPr>
          <p:cNvPr id="5" name="Footer Placeholder 4">
            <a:extLst>
              <a:ext uri="{FF2B5EF4-FFF2-40B4-BE49-F238E27FC236}">
                <a16:creationId xmlns:a16="http://schemas.microsoft.com/office/drawing/2014/main" id="{7F0772DB-72EA-4FBB-B599-042FE5BBE0FA}"/>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41638822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B20AAB-F873-4499-A9E4-BB7974B28510}"/>
              </a:ext>
            </a:extLst>
          </p:cNvPr>
          <p:cNvSpPr>
            <a:spLocks noGrp="1"/>
          </p:cNvSpPr>
          <p:nvPr>
            <p:ph type="title"/>
          </p:nvPr>
        </p:nvSpPr>
        <p:spPr/>
        <p:txBody>
          <a:bodyPr/>
          <a:lstStyle/>
          <a:p>
            <a:r>
              <a:rPr lang="en-US" dirty="0"/>
              <a:t>Common Errors</a:t>
            </a:r>
          </a:p>
        </p:txBody>
      </p:sp>
    </p:spTree>
    <p:extLst>
      <p:ext uri="{BB962C8B-B14F-4D97-AF65-F5344CB8AC3E}">
        <p14:creationId xmlns:p14="http://schemas.microsoft.com/office/powerpoint/2010/main" val="11029730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4A93-0860-471D-8D09-B9CB12650183}"/>
              </a:ext>
            </a:extLst>
          </p:cNvPr>
          <p:cNvSpPr>
            <a:spLocks noGrp="1"/>
          </p:cNvSpPr>
          <p:nvPr>
            <p:ph type="title"/>
          </p:nvPr>
        </p:nvSpPr>
        <p:spPr/>
        <p:txBody>
          <a:bodyPr>
            <a:normAutofit/>
          </a:bodyPr>
          <a:lstStyle/>
          <a:p>
            <a:r>
              <a:rPr lang="en-US" dirty="0"/>
              <a:t>SENR0472 - Invalid Enrollment Status for Private School Groups </a:t>
            </a:r>
          </a:p>
        </p:txBody>
      </p:sp>
      <p:sp>
        <p:nvSpPr>
          <p:cNvPr id="3" name="Content Placeholder 2">
            <a:extLst>
              <a:ext uri="{FF2B5EF4-FFF2-40B4-BE49-F238E27FC236}">
                <a16:creationId xmlns:a16="http://schemas.microsoft.com/office/drawing/2014/main" id="{7E51B3AA-D0D9-4B56-82A1-1436675D0B46}"/>
              </a:ext>
            </a:extLst>
          </p:cNvPr>
          <p:cNvSpPr>
            <a:spLocks noGrp="1"/>
          </p:cNvSpPr>
          <p:nvPr>
            <p:ph idx="1"/>
          </p:nvPr>
        </p:nvSpPr>
        <p:spPr/>
        <p:txBody>
          <a:bodyPr>
            <a:normAutofit lnSpcReduction="10000"/>
          </a:bodyPr>
          <a:lstStyle/>
          <a:p>
            <a:r>
              <a:rPr lang="en-US" dirty="0"/>
              <a:t>This error occurs when you submit an enrollment (SENR) with a School of Attendance of 0000002 (private school group) but the student’s enrollment status is 10 (primary), 20 (secondary), or 30 (short-term)</a:t>
            </a:r>
          </a:p>
          <a:p>
            <a:r>
              <a:rPr lang="en-US" dirty="0"/>
              <a:t>Before the SENR is submitted, ensure that any student enrolled in school 0000002 has an enrollment status of 50 (Non-ADA Enrollment)</a:t>
            </a:r>
          </a:p>
        </p:txBody>
      </p:sp>
      <p:sp>
        <p:nvSpPr>
          <p:cNvPr id="4" name="Slide Number Placeholder 3">
            <a:extLst>
              <a:ext uri="{FF2B5EF4-FFF2-40B4-BE49-F238E27FC236}">
                <a16:creationId xmlns:a16="http://schemas.microsoft.com/office/drawing/2014/main" id="{0E6A1B06-D9E6-4CF1-B51F-554AF95F3933}"/>
              </a:ext>
            </a:extLst>
          </p:cNvPr>
          <p:cNvSpPr>
            <a:spLocks noGrp="1"/>
          </p:cNvSpPr>
          <p:nvPr>
            <p:ph type="sldNum" sz="quarter" idx="12"/>
          </p:nvPr>
        </p:nvSpPr>
        <p:spPr/>
        <p:txBody>
          <a:bodyPr/>
          <a:lstStyle/>
          <a:p>
            <a:fld id="{E3F07B27-5348-4263-B67F-EF7FF0A6AD4A}" type="slidenum">
              <a:rPr lang="en-US" smtClean="0">
                <a:solidFill>
                  <a:prstClr val="black"/>
                </a:solidFill>
              </a:rPr>
              <a:pPr/>
              <a:t>55</a:t>
            </a:fld>
            <a:endParaRPr lang="en-US" dirty="0">
              <a:solidFill>
                <a:prstClr val="black"/>
              </a:solidFill>
            </a:endParaRPr>
          </a:p>
        </p:txBody>
      </p:sp>
      <p:sp>
        <p:nvSpPr>
          <p:cNvPr id="5" name="Footer Placeholder 4">
            <a:extLst>
              <a:ext uri="{FF2B5EF4-FFF2-40B4-BE49-F238E27FC236}">
                <a16:creationId xmlns:a16="http://schemas.microsoft.com/office/drawing/2014/main" id="{00BDF93D-603A-4213-A33C-C584C2C54E12}"/>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36270784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2B0F9-9239-4BA7-890C-E91BDFF4BDC3}"/>
              </a:ext>
            </a:extLst>
          </p:cNvPr>
          <p:cNvSpPr>
            <a:spLocks noGrp="1"/>
          </p:cNvSpPr>
          <p:nvPr>
            <p:ph type="title"/>
          </p:nvPr>
        </p:nvSpPr>
        <p:spPr/>
        <p:txBody>
          <a:bodyPr/>
          <a:lstStyle/>
          <a:p>
            <a:r>
              <a:rPr lang="en-US" dirty="0"/>
              <a:t>SENR0556 - Invalid School for Non-ADA Enrollment Status 50 </a:t>
            </a:r>
          </a:p>
        </p:txBody>
      </p:sp>
      <p:sp>
        <p:nvSpPr>
          <p:cNvPr id="3" name="Content Placeholder 2">
            <a:extLst>
              <a:ext uri="{FF2B5EF4-FFF2-40B4-BE49-F238E27FC236}">
                <a16:creationId xmlns:a16="http://schemas.microsoft.com/office/drawing/2014/main" id="{36B1AE36-33A4-4C20-8A84-C390731728E0}"/>
              </a:ext>
            </a:extLst>
          </p:cNvPr>
          <p:cNvSpPr>
            <a:spLocks noGrp="1"/>
          </p:cNvSpPr>
          <p:nvPr>
            <p:ph idx="1"/>
          </p:nvPr>
        </p:nvSpPr>
        <p:spPr/>
        <p:txBody>
          <a:bodyPr>
            <a:normAutofit fontScale="92500"/>
          </a:bodyPr>
          <a:lstStyle/>
          <a:p>
            <a:r>
              <a:rPr lang="en-US" dirty="0"/>
              <a:t>This error occurs when you submit an enrollment (SENR) with an enrollment status of 50 (Non-ADA Enrollment) and the student’s grade level is K-12 but the school of enrollment is NOT 0000002 (private school group)</a:t>
            </a:r>
          </a:p>
          <a:p>
            <a:r>
              <a:rPr lang="en-US" dirty="0"/>
              <a:t>Before the SENR is submitted, ensure that any student enrolled in grades K-12 with an enrollment status of 50 is enrolled in school 0000002.</a:t>
            </a:r>
          </a:p>
          <a:p>
            <a:endParaRPr lang="en-US" dirty="0"/>
          </a:p>
        </p:txBody>
      </p:sp>
      <p:sp>
        <p:nvSpPr>
          <p:cNvPr id="4" name="Slide Number Placeholder 3">
            <a:extLst>
              <a:ext uri="{FF2B5EF4-FFF2-40B4-BE49-F238E27FC236}">
                <a16:creationId xmlns:a16="http://schemas.microsoft.com/office/drawing/2014/main" id="{235E15D6-C424-458F-A59C-C4F5E18ABB0F}"/>
              </a:ext>
            </a:extLst>
          </p:cNvPr>
          <p:cNvSpPr>
            <a:spLocks noGrp="1"/>
          </p:cNvSpPr>
          <p:nvPr>
            <p:ph type="sldNum" sz="quarter" idx="12"/>
          </p:nvPr>
        </p:nvSpPr>
        <p:spPr/>
        <p:txBody>
          <a:bodyPr/>
          <a:lstStyle/>
          <a:p>
            <a:fld id="{E3F07B27-5348-4263-B67F-EF7FF0A6AD4A}" type="slidenum">
              <a:rPr lang="en-US" smtClean="0">
                <a:solidFill>
                  <a:prstClr val="black"/>
                </a:solidFill>
              </a:rPr>
              <a:pPr/>
              <a:t>56</a:t>
            </a:fld>
            <a:endParaRPr lang="en-US" dirty="0">
              <a:solidFill>
                <a:prstClr val="black"/>
              </a:solidFill>
            </a:endParaRPr>
          </a:p>
        </p:txBody>
      </p:sp>
      <p:sp>
        <p:nvSpPr>
          <p:cNvPr id="5" name="Footer Placeholder 4">
            <a:extLst>
              <a:ext uri="{FF2B5EF4-FFF2-40B4-BE49-F238E27FC236}">
                <a16:creationId xmlns:a16="http://schemas.microsoft.com/office/drawing/2014/main" id="{8C4A9961-EA38-44BD-840F-28D902087ECF}"/>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5606774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9194-6391-479D-A58A-2A0BA822FED1}"/>
              </a:ext>
            </a:extLst>
          </p:cNvPr>
          <p:cNvSpPr>
            <a:spLocks noGrp="1"/>
          </p:cNvSpPr>
          <p:nvPr>
            <p:ph type="title"/>
          </p:nvPr>
        </p:nvSpPr>
        <p:spPr/>
        <p:txBody>
          <a:bodyPr/>
          <a:lstStyle/>
          <a:p>
            <a:r>
              <a:rPr lang="en-US" dirty="0"/>
              <a:t>CERT145 - SPED record missing for student enrolled in Private School </a:t>
            </a:r>
          </a:p>
        </p:txBody>
      </p:sp>
      <p:sp>
        <p:nvSpPr>
          <p:cNvPr id="3" name="Content Placeholder 2">
            <a:extLst>
              <a:ext uri="{FF2B5EF4-FFF2-40B4-BE49-F238E27FC236}">
                <a16:creationId xmlns:a16="http://schemas.microsoft.com/office/drawing/2014/main" id="{37E9B950-9DCD-4B6E-9FCC-721972E9C109}"/>
              </a:ext>
            </a:extLst>
          </p:cNvPr>
          <p:cNvSpPr>
            <a:spLocks noGrp="1"/>
          </p:cNvSpPr>
          <p:nvPr>
            <p:ph idx="1"/>
          </p:nvPr>
        </p:nvSpPr>
        <p:spPr/>
        <p:txBody>
          <a:bodyPr>
            <a:normAutofit lnSpcReduction="10000"/>
          </a:bodyPr>
          <a:lstStyle/>
          <a:p>
            <a:r>
              <a:rPr lang="en-US" dirty="0"/>
              <a:t>This error occurs when an enrollment at school 0000002 is created but there is no overlapping SPED record with a Plan Type of 200 (ISP), 300 (Pending), 700 (Parent Declines), 800 (No Services Other), or 900 (Not Eligible).</a:t>
            </a:r>
          </a:p>
          <a:p>
            <a:r>
              <a:rPr lang="en-US" dirty="0"/>
              <a:t>Ensure that a SPED record with a Plan Type of 200, 300, 700, 800, 900 is submitted for the same LEA</a:t>
            </a:r>
          </a:p>
        </p:txBody>
      </p:sp>
      <p:sp>
        <p:nvSpPr>
          <p:cNvPr id="4" name="Slide Number Placeholder 3">
            <a:extLst>
              <a:ext uri="{FF2B5EF4-FFF2-40B4-BE49-F238E27FC236}">
                <a16:creationId xmlns:a16="http://schemas.microsoft.com/office/drawing/2014/main" id="{B6EF1B8D-76EA-4B84-BD34-2A9BF2D68094}"/>
              </a:ext>
            </a:extLst>
          </p:cNvPr>
          <p:cNvSpPr>
            <a:spLocks noGrp="1"/>
          </p:cNvSpPr>
          <p:nvPr>
            <p:ph type="sldNum" sz="quarter" idx="12"/>
          </p:nvPr>
        </p:nvSpPr>
        <p:spPr/>
        <p:txBody>
          <a:bodyPr/>
          <a:lstStyle/>
          <a:p>
            <a:fld id="{E3F07B27-5348-4263-B67F-EF7FF0A6AD4A}" type="slidenum">
              <a:rPr lang="en-US" smtClean="0">
                <a:solidFill>
                  <a:prstClr val="black"/>
                </a:solidFill>
              </a:rPr>
              <a:pPr/>
              <a:t>57</a:t>
            </a:fld>
            <a:endParaRPr lang="en-US" dirty="0">
              <a:solidFill>
                <a:prstClr val="black"/>
              </a:solidFill>
            </a:endParaRPr>
          </a:p>
        </p:txBody>
      </p:sp>
      <p:sp>
        <p:nvSpPr>
          <p:cNvPr id="5" name="Footer Placeholder 4">
            <a:extLst>
              <a:ext uri="{FF2B5EF4-FFF2-40B4-BE49-F238E27FC236}">
                <a16:creationId xmlns:a16="http://schemas.microsoft.com/office/drawing/2014/main" id="{8A69BD24-E69F-4BC0-A647-97835AB285E7}"/>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119928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566E-E58A-471A-9205-0981257AB2DF}"/>
              </a:ext>
            </a:extLst>
          </p:cNvPr>
          <p:cNvSpPr>
            <a:spLocks noGrp="1"/>
          </p:cNvSpPr>
          <p:nvPr>
            <p:ph type="title"/>
          </p:nvPr>
        </p:nvSpPr>
        <p:spPr>
          <a:xfrm>
            <a:off x="838200" y="587373"/>
            <a:ext cx="10515600" cy="1325563"/>
          </a:xfrm>
        </p:spPr>
        <p:txBody>
          <a:bodyPr>
            <a:normAutofit fontScale="90000"/>
          </a:bodyPr>
          <a:lstStyle/>
          <a:p>
            <a:r>
              <a:rPr lang="en-US" dirty="0"/>
              <a:t>CERT160 - Missing Private School Enrollment record for Education Plan Type Code 200 (ISP)</a:t>
            </a:r>
          </a:p>
        </p:txBody>
      </p:sp>
      <p:sp>
        <p:nvSpPr>
          <p:cNvPr id="3" name="Content Placeholder 2">
            <a:extLst>
              <a:ext uri="{FF2B5EF4-FFF2-40B4-BE49-F238E27FC236}">
                <a16:creationId xmlns:a16="http://schemas.microsoft.com/office/drawing/2014/main" id="{6CC9A86E-7D98-424B-BB1D-2469F65C2B67}"/>
              </a:ext>
            </a:extLst>
          </p:cNvPr>
          <p:cNvSpPr>
            <a:spLocks noGrp="1"/>
          </p:cNvSpPr>
          <p:nvPr>
            <p:ph idx="1"/>
          </p:nvPr>
        </p:nvSpPr>
        <p:spPr>
          <a:xfrm>
            <a:off x="838200" y="2141537"/>
            <a:ext cx="10515600" cy="4351338"/>
          </a:xfrm>
        </p:spPr>
        <p:txBody>
          <a:bodyPr/>
          <a:lstStyle/>
          <a:p>
            <a:r>
              <a:rPr lang="en-US" dirty="0"/>
              <a:t>This error occurs when a SPED record with Plan Type 200 (ISP) exists but there is no overlapping private school enrollment (0000002). Happens when enrollment is deleted AFTER the Plan Type 200 is posted</a:t>
            </a:r>
          </a:p>
          <a:p>
            <a:r>
              <a:rPr lang="en-US" dirty="0"/>
              <a:t>Submit private school enrollment with enrollment start date on or before meeting date</a:t>
            </a:r>
          </a:p>
        </p:txBody>
      </p:sp>
      <p:sp>
        <p:nvSpPr>
          <p:cNvPr id="4" name="Slide Number Placeholder 3">
            <a:extLst>
              <a:ext uri="{FF2B5EF4-FFF2-40B4-BE49-F238E27FC236}">
                <a16:creationId xmlns:a16="http://schemas.microsoft.com/office/drawing/2014/main" id="{32EEB8A5-299F-4339-89BF-7052B8B1BB2A}"/>
              </a:ext>
            </a:extLst>
          </p:cNvPr>
          <p:cNvSpPr>
            <a:spLocks noGrp="1"/>
          </p:cNvSpPr>
          <p:nvPr>
            <p:ph type="sldNum" sz="quarter" idx="12"/>
          </p:nvPr>
        </p:nvSpPr>
        <p:spPr/>
        <p:txBody>
          <a:bodyPr/>
          <a:lstStyle/>
          <a:p>
            <a:fld id="{E3F07B27-5348-4263-B67F-EF7FF0A6AD4A}" type="slidenum">
              <a:rPr lang="en-US" smtClean="0">
                <a:solidFill>
                  <a:prstClr val="black"/>
                </a:solidFill>
              </a:rPr>
              <a:pPr/>
              <a:t>58</a:t>
            </a:fld>
            <a:endParaRPr lang="en-US" dirty="0">
              <a:solidFill>
                <a:prstClr val="black"/>
              </a:solidFill>
            </a:endParaRPr>
          </a:p>
        </p:txBody>
      </p:sp>
      <p:sp>
        <p:nvSpPr>
          <p:cNvPr id="5" name="Footer Placeholder 4">
            <a:extLst>
              <a:ext uri="{FF2B5EF4-FFF2-40B4-BE49-F238E27FC236}">
                <a16:creationId xmlns:a16="http://schemas.microsoft.com/office/drawing/2014/main" id="{60BC0A8E-A0B4-49F5-8CA4-FB26AD28CEB3}"/>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Tree>
    <p:extLst>
      <p:ext uri="{BB962C8B-B14F-4D97-AF65-F5344CB8AC3E}">
        <p14:creationId xmlns:p14="http://schemas.microsoft.com/office/powerpoint/2010/main" val="23067401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5EC567-ED3A-43D4-9AF7-3BB84E3C437B}"/>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24742948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C26F83-DB63-4CF6-B2EE-9F3E56C625F9}"/>
              </a:ext>
            </a:extLst>
          </p:cNvPr>
          <p:cNvSpPr>
            <a:spLocks noGrp="1"/>
          </p:cNvSpPr>
          <p:nvPr>
            <p:ph type="title"/>
          </p:nvPr>
        </p:nvSpPr>
        <p:spPr/>
        <p:txBody>
          <a:bodyPr/>
          <a:lstStyle/>
          <a:p>
            <a:r>
              <a:rPr lang="en-US" dirty="0"/>
              <a:t>Available Resources</a:t>
            </a:r>
          </a:p>
        </p:txBody>
      </p:sp>
      <p:sp>
        <p:nvSpPr>
          <p:cNvPr id="4" name="Content Placeholder 3">
            <a:extLst>
              <a:ext uri="{FF2B5EF4-FFF2-40B4-BE49-F238E27FC236}">
                <a16:creationId xmlns:a16="http://schemas.microsoft.com/office/drawing/2014/main" id="{04B7FC22-8B62-47F8-B22C-7838D123304E}"/>
              </a:ext>
            </a:extLst>
          </p:cNvPr>
          <p:cNvSpPr>
            <a:spLocks noGrp="1"/>
          </p:cNvSpPr>
          <p:nvPr>
            <p:ph idx="1"/>
          </p:nvPr>
        </p:nvSpPr>
        <p:spPr/>
        <p:txBody>
          <a:bodyPr>
            <a:normAutofit fontScale="77500" lnSpcReduction="20000"/>
          </a:bodyPr>
          <a:lstStyle/>
          <a:p>
            <a:r>
              <a:rPr lang="en-US" dirty="0"/>
              <a:t>IDEA Guidance</a:t>
            </a:r>
          </a:p>
          <a:p>
            <a:pPr lvl="1" fontAlgn="base"/>
            <a:r>
              <a:rPr lang="en-US" u="sng" dirty="0">
                <a:hlinkClick r:id="rId3"/>
              </a:rPr>
              <a:t>https://www2.ed.gov/admins/lead/speced/privateschools/idea.pdf</a:t>
            </a:r>
            <a:r>
              <a:rPr lang="en-US" dirty="0"/>
              <a:t> </a:t>
            </a:r>
            <a:endParaRPr lang="en-US" sz="4000" dirty="0"/>
          </a:p>
          <a:p>
            <a:pPr lvl="1"/>
            <a:r>
              <a:rPr lang="en-US" u="sng" dirty="0">
                <a:hlinkClick r:id="rId4"/>
              </a:rPr>
              <a:t>https://sites.ed.gov/idea/files/Private_School_QA_April_2011.pdf</a:t>
            </a:r>
            <a:endParaRPr lang="en-US" dirty="0"/>
          </a:p>
          <a:p>
            <a:r>
              <a:rPr lang="en-US" dirty="0"/>
              <a:t>CALPADS Flashes</a:t>
            </a:r>
          </a:p>
          <a:p>
            <a:pPr lvl="1"/>
            <a:r>
              <a:rPr lang="en-US" u="sng" dirty="0">
                <a:hlinkClick r:id="rId5"/>
              </a:rPr>
              <a:t>CALPADS Update FLASH #161 </a:t>
            </a:r>
            <a:endParaRPr lang="en-US" u="sng" dirty="0"/>
          </a:p>
          <a:p>
            <a:pPr lvl="1"/>
            <a:r>
              <a:rPr lang="en-US" u="sng" dirty="0">
                <a:hlinkClick r:id="rId6"/>
              </a:rPr>
              <a:t>CALPADS Update FLASH #167</a:t>
            </a:r>
            <a:endParaRPr lang="en-US" u="sng" dirty="0"/>
          </a:p>
          <a:p>
            <a:pPr lvl="1"/>
            <a:r>
              <a:rPr lang="en-US" u="sng" dirty="0">
                <a:hlinkClick r:id="rId7"/>
              </a:rPr>
              <a:t>CALPADS Update Flash #193</a:t>
            </a:r>
            <a:endParaRPr lang="en-US" u="sng" dirty="0"/>
          </a:p>
          <a:p>
            <a:r>
              <a:rPr lang="en-US" dirty="0"/>
              <a:t>CALPADS Data Reporting Scenarios (scenarios 14 and 15)</a:t>
            </a:r>
          </a:p>
          <a:p>
            <a:pPr lvl="1"/>
            <a:r>
              <a:rPr lang="en-US" u="sng" dirty="0">
                <a:hlinkClick r:id="rId8"/>
              </a:rPr>
              <a:t>Reporting Data for Students with Disabilities</a:t>
            </a:r>
            <a:endParaRPr lang="en-US" u="sng" dirty="0"/>
          </a:p>
          <a:p>
            <a:r>
              <a:rPr lang="en-US" dirty="0"/>
              <a:t>CALPADS Frequently Asked Questions</a:t>
            </a:r>
          </a:p>
          <a:p>
            <a:pPr lvl="1"/>
            <a:r>
              <a:rPr lang="en-US" u="sng" dirty="0">
                <a:hlinkClick r:id="rId9"/>
              </a:rPr>
              <a:t>https://www.cde.ca.gov/ds/sp/cl/calpadsfaqs.asp</a:t>
            </a:r>
            <a:r>
              <a:rPr lang="en-US" u="sng" dirty="0"/>
              <a:t> </a:t>
            </a:r>
          </a:p>
          <a:p>
            <a:pPr lvl="1"/>
            <a:endParaRPr lang="en-US" u="sng" dirty="0"/>
          </a:p>
          <a:p>
            <a:pPr lvl="1"/>
            <a:endParaRPr lang="en-US" u="sng" dirty="0"/>
          </a:p>
          <a:p>
            <a:pPr lvl="1"/>
            <a:endParaRPr lang="en-US" dirty="0"/>
          </a:p>
        </p:txBody>
      </p:sp>
      <p:sp>
        <p:nvSpPr>
          <p:cNvPr id="2" name="Footer Placeholder 1">
            <a:extLst>
              <a:ext uri="{FF2B5EF4-FFF2-40B4-BE49-F238E27FC236}">
                <a16:creationId xmlns:a16="http://schemas.microsoft.com/office/drawing/2014/main" id="{DC2F0B8C-1D78-4565-BB25-ACA97934816A}"/>
              </a:ext>
            </a:extLst>
          </p:cNvPr>
          <p:cNvSpPr>
            <a:spLocks noGrp="1"/>
          </p:cNvSpPr>
          <p:nvPr>
            <p:ph type="ftr" sz="quarter" idx="11"/>
          </p:nvPr>
        </p:nvSpPr>
        <p:spPr/>
        <p:txBody>
          <a:bodyPr/>
          <a:lstStyle/>
          <a:p>
            <a:r>
              <a:rPr lang="en-US">
                <a:solidFill>
                  <a:prstClr val="black"/>
                </a:solidFill>
              </a:rPr>
              <a:t>CALPADS Data for SWD in Private Schools September 2022</a:t>
            </a:r>
            <a:endParaRPr lang="en-US" dirty="0">
              <a:solidFill>
                <a:prstClr val="black"/>
              </a:solidFill>
            </a:endParaRPr>
          </a:p>
        </p:txBody>
      </p:sp>
      <p:sp>
        <p:nvSpPr>
          <p:cNvPr id="5" name="Slide Number Placeholder 4">
            <a:extLst>
              <a:ext uri="{FF2B5EF4-FFF2-40B4-BE49-F238E27FC236}">
                <a16:creationId xmlns:a16="http://schemas.microsoft.com/office/drawing/2014/main" id="{CF7CA86D-52AF-4002-88CE-22BE9B342886}"/>
              </a:ext>
            </a:extLst>
          </p:cNvPr>
          <p:cNvSpPr>
            <a:spLocks noGrp="1"/>
          </p:cNvSpPr>
          <p:nvPr>
            <p:ph type="sldNum" sz="quarter" idx="12"/>
          </p:nvPr>
        </p:nvSpPr>
        <p:spPr/>
        <p:txBody>
          <a:bodyPr/>
          <a:lstStyle/>
          <a:p>
            <a:fld id="{E3F07B27-5348-4263-B67F-EF7FF0A6AD4A}"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158643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02843E-1EE6-47C5-9764-FA1FE96EEEA7}"/>
              </a:ext>
            </a:extLst>
          </p:cNvPr>
          <p:cNvSpPr>
            <a:spLocks noGrp="1"/>
          </p:cNvSpPr>
          <p:nvPr>
            <p:ph type="title"/>
          </p:nvPr>
        </p:nvSpPr>
        <p:spPr/>
        <p:txBody>
          <a:bodyPr/>
          <a:lstStyle/>
          <a:p>
            <a:r>
              <a:rPr lang="en-US" dirty="0"/>
              <a:t>Additional Questions?</a:t>
            </a:r>
          </a:p>
        </p:txBody>
      </p:sp>
      <p:pic>
        <p:nvPicPr>
          <p:cNvPr id="6" name="Content Placeholder 5">
            <a:extLst>
              <a:ext uri="{FF2B5EF4-FFF2-40B4-BE49-F238E27FC236}">
                <a16:creationId xmlns:a16="http://schemas.microsoft.com/office/drawing/2014/main" id="{1DEE43AA-BC9C-477C-A319-8262968A9503}"/>
              </a:ext>
            </a:extLst>
          </p:cNvPr>
          <p:cNvPicPr>
            <a:picLocks noGrp="1" noChangeAspect="1"/>
          </p:cNvPicPr>
          <p:nvPr>
            <p:ph sz="quarter" idx="1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825354" y="1836738"/>
            <a:ext cx="6531768" cy="4354512"/>
          </a:xfrm>
        </p:spPr>
      </p:pic>
    </p:spTree>
    <p:extLst>
      <p:ext uri="{BB962C8B-B14F-4D97-AF65-F5344CB8AC3E}">
        <p14:creationId xmlns:p14="http://schemas.microsoft.com/office/powerpoint/2010/main" val="2178910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FA65478-4E53-44C8-A41C-D7DF3A13DA49}" vid="{78F3B484-26D0-4A84-90DB-B84BFBF9E451}"/>
    </a:ext>
  </a:extLst>
</a:theme>
</file>

<file path=ppt/theme/theme3.xml><?xml version="1.0" encoding="utf-8"?>
<a:theme xmlns:a="http://schemas.openxmlformats.org/drawingml/2006/main" name="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4.xml><?xml version="1.0" encoding="utf-8"?>
<a:theme xmlns:a="http://schemas.openxmlformats.org/drawingml/2006/main" name="1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5.xml><?xml version="1.0" encoding="utf-8"?>
<a:theme xmlns:a="http://schemas.openxmlformats.org/drawingml/2006/main" name="2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6.xml><?xml version="1.0" encoding="utf-8"?>
<a:theme xmlns:a="http://schemas.openxmlformats.org/drawingml/2006/main" name="3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7.xml><?xml version="1.0" encoding="utf-8"?>
<a:theme xmlns:a="http://schemas.openxmlformats.org/drawingml/2006/main" name="2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AU_Widescreen_Sample.pptx" id="{726F9FF5-C628-4DB6-949A-54C39A389D23}" vid="{AEA919EF-AEDD-45F0-94EE-833B1CB42E3B}"/>
    </a:ext>
  </a:extLst>
</a:theme>
</file>

<file path=ppt/theme/theme8.xml><?xml version="1.0" encoding="utf-8"?>
<a:theme xmlns:a="http://schemas.openxmlformats.org/drawingml/2006/main" name="5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6BA2F52-3D79-4D5A-A2A8-7BFEC56B3DB1}" vid="{D36AF434-9944-480F-BA7C-28E2586817E5}"/>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58CCF00803A545B856C276E1D0F082" ma:contentTypeVersion="2" ma:contentTypeDescription="Create a new document." ma:contentTypeScope="" ma:versionID="5ae6fb7c1f5b19c2951c839aa544afb7">
  <xsd:schema xmlns:xsd="http://www.w3.org/2001/XMLSchema" xmlns:xs="http://www.w3.org/2001/XMLSchema" xmlns:p="http://schemas.microsoft.com/office/2006/metadata/properties" xmlns:ns2="6c2b68cf-608f-49f0-8157-8d90aa69dca3" targetNamespace="http://schemas.microsoft.com/office/2006/metadata/properties" ma:root="true" ma:fieldsID="b31171ca770e6a37fb788af69e76fb29" ns2:_="">
    <xsd:import namespace="6c2b68cf-608f-49f0-8157-8d90aa69dca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2b68cf-608f-49f0-8157-8d90aa69dc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7CFCB5-7A2C-488D-9D21-4A80D97817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2b68cf-608f-49f0-8157-8d90aa69dc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63B2E6-5F29-40CB-BEAD-3C4C36D258C9}">
  <ds:schemaRefs>
    <ds:schemaRef ds:uri="http://purl.org/dc/terms/"/>
    <ds:schemaRef ds:uri="6c2b68cf-608f-49f0-8157-8d90aa69dca3"/>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B64344F7-097B-4264-B4AA-3120DCF329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4916</TotalTime>
  <Words>5160</Words>
  <Application>Microsoft Office PowerPoint</Application>
  <PresentationFormat>Widescreen</PresentationFormat>
  <Paragraphs>552</Paragraphs>
  <Slides>61</Slides>
  <Notes>24</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61</vt:i4>
      </vt:variant>
    </vt:vector>
  </HeadingPairs>
  <TitlesOfParts>
    <vt:vector size="75" baseType="lpstr">
      <vt:lpstr>Arial</vt:lpstr>
      <vt:lpstr>Calibri</vt:lpstr>
      <vt:lpstr>Courier New</vt:lpstr>
      <vt:lpstr>Helvetica</vt:lpstr>
      <vt:lpstr>Symbol</vt:lpstr>
      <vt:lpstr>Wingdings</vt:lpstr>
      <vt:lpstr>Office Theme</vt:lpstr>
      <vt:lpstr>1_AAU Slide Master</vt:lpstr>
      <vt:lpstr>ADAD Layout</vt:lpstr>
      <vt:lpstr>1_ADAD Layout</vt:lpstr>
      <vt:lpstr>2_ADAD Layout</vt:lpstr>
      <vt:lpstr>3_ADAD Layout</vt:lpstr>
      <vt:lpstr>2_AAU Slide Master</vt:lpstr>
      <vt:lpstr>5_AAU Slide Master</vt:lpstr>
      <vt:lpstr>PowerPoint Presentation</vt:lpstr>
      <vt:lpstr>Today’s Presenters</vt:lpstr>
      <vt:lpstr>Goals</vt:lpstr>
      <vt:lpstr>Acronyms</vt:lpstr>
      <vt:lpstr>IDEA Law and Guidance</vt:lpstr>
      <vt:lpstr>IDEA Law – Child Find</vt:lpstr>
      <vt:lpstr>Which LEA is responsible for conducting Child Find for SWD in private schools?</vt:lpstr>
      <vt:lpstr>Can a SWD in private school be evaluated by the District of Residence?</vt:lpstr>
      <vt:lpstr>Which District is responsible for the offer of FAPE?</vt:lpstr>
      <vt:lpstr>Which District is responsible for providing services through an ISP?</vt:lpstr>
      <vt:lpstr>Triennial Eligibility Re-Evaluations</vt:lpstr>
      <vt:lpstr>CALPADS Data and Scenarios</vt:lpstr>
      <vt:lpstr>Required Reporting for SWD in Private Schools</vt:lpstr>
      <vt:lpstr>CALPADS Data Submissions for SWD in Private Schools</vt:lpstr>
      <vt:lpstr>Some tips about private school enrollments</vt:lpstr>
      <vt:lpstr>Initial Evaluation Data Scenarios (Student never on IEP)</vt:lpstr>
      <vt:lpstr>Data Scenario 1 – Evaluation pending</vt:lpstr>
      <vt:lpstr>Data Scenario 1a – No parental consent</vt:lpstr>
      <vt:lpstr>Data Scenario 1b – Consent revoked</vt:lpstr>
      <vt:lpstr>Data Scenario 1c – Evaluation Delayed</vt:lpstr>
      <vt:lpstr>Data Scenario 2 – Evaluated, ISP</vt:lpstr>
      <vt:lpstr>Data Scenario 2a – Evaluated, parent declines</vt:lpstr>
      <vt:lpstr>Data Scenario 2b – Evaluated, ineligible</vt:lpstr>
      <vt:lpstr>Data Scenario 2c – Parent declines, then reconsiders</vt:lpstr>
      <vt:lpstr>Annual Plan Review Scenarios</vt:lpstr>
      <vt:lpstr>Data Scenario 3 – Annual, plan continued</vt:lpstr>
      <vt:lpstr>Data Scenario 3a – Annual, meeting delayed</vt:lpstr>
      <vt:lpstr>Data Scenario 3b – Annual, parent withdrawal</vt:lpstr>
      <vt:lpstr>Data Scenario 3c – Plan reviews done by DOL and DOR</vt:lpstr>
      <vt:lpstr>Triennial Eligibility Re-evaluation Scenarios</vt:lpstr>
      <vt:lpstr>Data Scenario 4 – Re-evaluation, continued eligibility</vt:lpstr>
      <vt:lpstr>Data Scenario 4a – Re-evaluation and annual plan review, continued eligibility</vt:lpstr>
      <vt:lpstr>Data Scenario 4b – Re-evaluation, annual plan review by DOL and DOR, continued eligibility</vt:lpstr>
      <vt:lpstr>Data Scenario 4c – Re-evaluation, ineligible</vt:lpstr>
      <vt:lpstr>Transfer Scenarios (Student already on a active ISP or IEP)</vt:lpstr>
      <vt:lpstr>Why the timing of the transfer matters for Census Day…</vt:lpstr>
      <vt:lpstr>Fall 1 Enrollment Gap</vt:lpstr>
      <vt:lpstr>Transfers from Private to Public Schools</vt:lpstr>
      <vt:lpstr>Scenario 5 – Private to Public (no overlap with Census Day)</vt:lpstr>
      <vt:lpstr>Scenario 5a – Private to Public (overlaps Census Day) – meeting held</vt:lpstr>
      <vt:lpstr>Fall 1 Example – Private to Public (w/overlap and meeting held)</vt:lpstr>
      <vt:lpstr>Scenario 5b – Private to Public (overlaps Census Day -  meeting pending) (2)</vt:lpstr>
      <vt:lpstr>Fall 1 Example – Private to Public (w/overlap and meeting pending)</vt:lpstr>
      <vt:lpstr>Transfers from Public to Private Schools</vt:lpstr>
      <vt:lpstr>Scenario 6 – Public to Private (no overlap w/Census Day)</vt:lpstr>
      <vt:lpstr>Scenario 6a – Public to Private (overlaps w/Census Day – meeting held)</vt:lpstr>
      <vt:lpstr>Fall 1 Example – Public to Private (w/overlap and meeting held)</vt:lpstr>
      <vt:lpstr>Scenario 6b – Public to Private (overlaps w/Census Day – meeting pending)</vt:lpstr>
      <vt:lpstr>Fall 1 Example – Public to Private (w/overlap and meeting pending)</vt:lpstr>
      <vt:lpstr>Scenario 6c – Public to Private – parent declines</vt:lpstr>
      <vt:lpstr>Students Enrolled in Private Schools on IEPs as Part of a Settlement Agreement</vt:lpstr>
      <vt:lpstr>Scenario 7 – Enrolled in private school on IEP</vt:lpstr>
      <vt:lpstr>Private school IEPs - other things you should be aware of…</vt:lpstr>
      <vt:lpstr>Common Errors</vt:lpstr>
      <vt:lpstr>SENR0472 - Invalid Enrollment Status for Private School Groups </vt:lpstr>
      <vt:lpstr>SENR0556 - Invalid School for Non-ADA Enrollment Status 50 </vt:lpstr>
      <vt:lpstr>CERT145 - SPED record missing for student enrolled in Private School </vt:lpstr>
      <vt:lpstr>CERT160 - Missing Private School Enrollment record for Education Plan Type Code 200 (ISP)</vt:lpstr>
      <vt:lpstr>Resources</vt:lpstr>
      <vt:lpstr>Available Resources</vt:lpstr>
      <vt:lpstr>Additional Questions?</vt:lpstr>
    </vt:vector>
  </TitlesOfParts>
  <Company>CA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 Calley</dc:creator>
  <cp:lastModifiedBy>Brian Marcontell</cp:lastModifiedBy>
  <cp:revision>441</cp:revision>
  <cp:lastPrinted>2022-09-20T00:01:45Z</cp:lastPrinted>
  <dcterms:created xsi:type="dcterms:W3CDTF">2018-08-07T19:28:22Z</dcterms:created>
  <dcterms:modified xsi:type="dcterms:W3CDTF">2023-03-27T18:55:42Z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0x010100E858CCF00803A545B856C276E1D0F082</vt:lpwstr>
  </property>
</Properties>
</file>