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69" r:id="rId6"/>
    <p:sldMasterId id="2147483692" r:id="rId7"/>
    <p:sldMasterId id="2147483702" r:id="rId8"/>
    <p:sldMasterId id="2147483715" r:id="rId9"/>
    <p:sldMasterId id="2147483727" r:id="rId10"/>
    <p:sldMasterId id="2147483736" r:id="rId11"/>
  </p:sldMasterIdLst>
  <p:notesMasterIdLst>
    <p:notesMasterId r:id="rId68"/>
  </p:notesMasterIdLst>
  <p:handoutMasterIdLst>
    <p:handoutMasterId r:id="rId69"/>
  </p:handoutMasterIdLst>
  <p:sldIdLst>
    <p:sldId id="339" r:id="rId12"/>
    <p:sldId id="353" r:id="rId13"/>
    <p:sldId id="3334" r:id="rId14"/>
    <p:sldId id="453" r:id="rId15"/>
    <p:sldId id="416" r:id="rId16"/>
    <p:sldId id="383" r:id="rId17"/>
    <p:sldId id="384" r:id="rId18"/>
    <p:sldId id="385" r:id="rId19"/>
    <p:sldId id="386" r:id="rId20"/>
    <p:sldId id="417" r:id="rId21"/>
    <p:sldId id="470" r:id="rId22"/>
    <p:sldId id="419" r:id="rId23"/>
    <p:sldId id="430" r:id="rId24"/>
    <p:sldId id="3276" r:id="rId25"/>
    <p:sldId id="3316" r:id="rId26"/>
    <p:sldId id="3318" r:id="rId27"/>
    <p:sldId id="3273" r:id="rId28"/>
    <p:sldId id="3317" r:id="rId29"/>
    <p:sldId id="3274" r:id="rId30"/>
    <p:sldId id="3275" r:id="rId31"/>
    <p:sldId id="3319" r:id="rId32"/>
    <p:sldId id="3277" r:id="rId33"/>
    <p:sldId id="3278" r:id="rId34"/>
    <p:sldId id="3280" r:id="rId35"/>
    <p:sldId id="3279" r:id="rId36"/>
    <p:sldId id="3281" r:id="rId37"/>
    <p:sldId id="3282" r:id="rId38"/>
    <p:sldId id="3322" r:id="rId39"/>
    <p:sldId id="3321" r:id="rId40"/>
    <p:sldId id="3320" r:id="rId41"/>
    <p:sldId id="423" r:id="rId42"/>
    <p:sldId id="3285" r:id="rId43"/>
    <p:sldId id="3296" r:id="rId44"/>
    <p:sldId id="3325" r:id="rId45"/>
    <p:sldId id="3326" r:id="rId46"/>
    <p:sldId id="3330" r:id="rId47"/>
    <p:sldId id="3283" r:id="rId48"/>
    <p:sldId id="3302" r:id="rId49"/>
    <p:sldId id="3300" r:id="rId50"/>
    <p:sldId id="3323" r:id="rId51"/>
    <p:sldId id="3308" r:id="rId52"/>
    <p:sldId id="3327" r:id="rId53"/>
    <p:sldId id="3291" r:id="rId54"/>
    <p:sldId id="422" r:id="rId55"/>
    <p:sldId id="3329" r:id="rId56"/>
    <p:sldId id="476" r:id="rId57"/>
    <p:sldId id="473" r:id="rId58"/>
    <p:sldId id="472" r:id="rId59"/>
    <p:sldId id="474" r:id="rId60"/>
    <p:sldId id="475" r:id="rId61"/>
    <p:sldId id="3331" r:id="rId62"/>
    <p:sldId id="3333" r:id="rId63"/>
    <p:sldId id="3332" r:id="rId64"/>
    <p:sldId id="464" r:id="rId65"/>
    <p:sldId id="465" r:id="rId66"/>
    <p:sldId id="468"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8E8929-583D-60FB-B28F-BB067AC720A7}" name="Dominic Johnson" initials="DJ" userId="Dominic Johnson" providerId="None"/>
  <p188:author id="{2972957F-6212-0422-1C62-02C3BF89511B}" name="Heather DiFede" initials="HD" userId="S::hdifede@sdcoe.net::fc4ed4a9-5f60-4aa2-9d38-98b277066601" providerId="AD"/>
  <p188:author id="{55CF63D6-C75E-E21F-1FBE-5D4581EB8F98}" name="Brandi Jauregui" initials="BJ" userId="S::BJauregu@cde.ca.gov::b5587e7f-3507-460c-8ec9-2bdf3625101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tty Miura" initials="BM" lastIdx="8" clrIdx="0">
    <p:extLst>
      <p:ext uri="{19B8F6BF-5375-455C-9EA6-DF929625EA0E}">
        <p15:presenceInfo xmlns:p15="http://schemas.microsoft.com/office/powerpoint/2012/main" userId="S-1-5-21-2608872058-1432505909-2668327341-1257" providerId="AD"/>
      </p:ext>
    </p:extLst>
  </p:cmAuthor>
  <p:cmAuthor id="2" name="Syma Solovitch" initials="SS" lastIdx="2" clrIdx="1">
    <p:extLst>
      <p:ext uri="{19B8F6BF-5375-455C-9EA6-DF929625EA0E}">
        <p15:presenceInfo xmlns:p15="http://schemas.microsoft.com/office/powerpoint/2012/main" userId="S-1-5-21-2608872058-1432505909-2668327341-5111" providerId="AD"/>
      </p:ext>
    </p:extLst>
  </p:cmAuthor>
  <p:cmAuthor id="3" name="Susan Takeda" initials="ST" lastIdx="3" clrIdx="2">
    <p:extLst>
      <p:ext uri="{19B8F6BF-5375-455C-9EA6-DF929625EA0E}">
        <p15:presenceInfo xmlns:p15="http://schemas.microsoft.com/office/powerpoint/2012/main" userId="S::stakeda@cde.ca.gov::c0f8a8a8-2ac8-4f97-a432-f4d707ea3dfe" providerId="AD"/>
      </p:ext>
    </p:extLst>
  </p:cmAuthor>
  <p:cmAuthor id="4" name="Susan Takeda" initials="ST [2]" lastIdx="1" clrIdx="3">
    <p:extLst>
      <p:ext uri="{19B8F6BF-5375-455C-9EA6-DF929625EA0E}">
        <p15:presenceInfo xmlns:p15="http://schemas.microsoft.com/office/powerpoint/2012/main" userId="S-1-5-21-2608872058-1432505909-2668327341-297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755" autoAdjust="0"/>
  </p:normalViewPr>
  <p:slideViewPr>
    <p:cSldViewPr snapToGrid="0">
      <p:cViewPr varScale="1">
        <p:scale>
          <a:sx n="56" d="100"/>
          <a:sy n="56" d="100"/>
        </p:scale>
        <p:origin x="1068" y="56"/>
      </p:cViewPr>
      <p:guideLst/>
    </p:cSldViewPr>
  </p:slideViewPr>
  <p:outlineViewPr>
    <p:cViewPr>
      <p:scale>
        <a:sx n="33" d="100"/>
        <a:sy n="33" d="100"/>
      </p:scale>
      <p:origin x="0" y="-8336"/>
    </p:cViewPr>
  </p:outlineViewPr>
  <p:notesTextViewPr>
    <p:cViewPr>
      <p:scale>
        <a:sx n="1" d="1"/>
        <a:sy n="1" d="1"/>
      </p:scale>
      <p:origin x="0" y="0"/>
    </p:cViewPr>
  </p:notesTextViewPr>
  <p:sorterViewPr>
    <p:cViewPr>
      <p:scale>
        <a:sx n="100" d="100"/>
        <a:sy n="100" d="100"/>
      </p:scale>
      <p:origin x="0" y="-504"/>
    </p:cViewPr>
  </p:sorterViewPr>
  <p:notesViewPr>
    <p:cSldViewPr snapToGrid="0">
      <p:cViewPr varScale="1">
        <p:scale>
          <a:sx n="83" d="100"/>
          <a:sy n="83" d="100"/>
        </p:scale>
        <p:origin x="399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61" Type="http://schemas.openxmlformats.org/officeDocument/2006/relationships/slide" Target="slides/slide50.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commentAuthors" Target="commentAuthor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3B3C22-4CDC-41ED-ACBB-94C1A2A5410E}"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4350C02E-9022-4981-9E43-B56BF8FC852C}">
      <dgm:prSet phldrT="[Text]"/>
      <dgm:spPr/>
      <dgm:t>
        <a:bodyPr/>
        <a:lstStyle/>
        <a:p>
          <a:r>
            <a:rPr lang="en-US" b="1" dirty="0">
              <a:solidFill>
                <a:schemeClr val="tx1"/>
              </a:solidFill>
            </a:rPr>
            <a:t>Proportionate Share Calculation</a:t>
          </a:r>
        </a:p>
      </dgm:t>
    </dgm:pt>
    <dgm:pt modelId="{AD8775A5-914E-448A-BCFE-BA53108271BA}" type="parTrans" cxnId="{D82F83E4-5FC4-4C30-8798-2D57F078C5E2}">
      <dgm:prSet/>
      <dgm:spPr/>
      <dgm:t>
        <a:bodyPr/>
        <a:lstStyle/>
        <a:p>
          <a:endParaRPr lang="en-US"/>
        </a:p>
      </dgm:t>
    </dgm:pt>
    <dgm:pt modelId="{09052888-3616-4937-9577-933E8CA47433}" type="sibTrans" cxnId="{D82F83E4-5FC4-4C30-8798-2D57F078C5E2}">
      <dgm:prSet/>
      <dgm:spPr/>
      <dgm:t>
        <a:bodyPr/>
        <a:lstStyle/>
        <a:p>
          <a:endParaRPr lang="en-US"/>
        </a:p>
      </dgm:t>
    </dgm:pt>
    <dgm:pt modelId="{2ED63759-7FDC-472F-AE88-F200CE6CDDF8}">
      <dgm:prSet phldrT="[Text]"/>
      <dgm:spPr/>
      <dgm:t>
        <a:bodyPr/>
        <a:lstStyle/>
        <a:p>
          <a:r>
            <a:rPr lang="en-US" dirty="0"/>
            <a:t>Counts of SWDs enrolled at </a:t>
          </a:r>
          <a:r>
            <a:rPr lang="en-US" b="1" dirty="0"/>
            <a:t>non-profit </a:t>
          </a:r>
          <a:r>
            <a:rPr lang="en-US" dirty="0"/>
            <a:t>private schools who were evaluated and found </a:t>
          </a:r>
          <a:r>
            <a:rPr lang="en-US" b="1" dirty="0"/>
            <a:t>ELIGIBLE </a:t>
          </a:r>
          <a:r>
            <a:rPr lang="en-US" dirty="0"/>
            <a:t>for IDEA Part B services</a:t>
          </a:r>
        </a:p>
      </dgm:t>
    </dgm:pt>
    <dgm:pt modelId="{A767994D-1668-4532-A87C-7FDB49BCBBB9}" type="parTrans" cxnId="{14F7B678-AC18-4C70-8CB8-F2430E39135D}">
      <dgm:prSet/>
      <dgm:spPr/>
      <dgm:t>
        <a:bodyPr/>
        <a:lstStyle/>
        <a:p>
          <a:endParaRPr lang="en-US"/>
        </a:p>
      </dgm:t>
    </dgm:pt>
    <dgm:pt modelId="{F9A20538-3597-4402-BA94-75DADE009EDF}" type="sibTrans" cxnId="{14F7B678-AC18-4C70-8CB8-F2430E39135D}">
      <dgm:prSet/>
      <dgm:spPr/>
      <dgm:t>
        <a:bodyPr/>
        <a:lstStyle/>
        <a:p>
          <a:endParaRPr lang="en-US"/>
        </a:p>
      </dgm:t>
    </dgm:pt>
    <dgm:pt modelId="{52D4FC36-94EE-4D8E-89A0-EFAE07ABD152}">
      <dgm:prSet phldrT="[Text]"/>
      <dgm:spPr/>
      <dgm:t>
        <a:bodyPr/>
        <a:lstStyle/>
        <a:p>
          <a:r>
            <a:rPr lang="en-US" b="1" dirty="0">
              <a:solidFill>
                <a:schemeClr val="tx1"/>
              </a:solidFill>
            </a:rPr>
            <a:t>Child Count</a:t>
          </a:r>
        </a:p>
      </dgm:t>
    </dgm:pt>
    <dgm:pt modelId="{0C99BCBE-5D30-42E1-80F6-B9A7F2D40266}" type="parTrans" cxnId="{11890E01-B9EA-40A6-A82E-EFF5F88CBFFD}">
      <dgm:prSet/>
      <dgm:spPr/>
    </dgm:pt>
    <dgm:pt modelId="{E0299774-93EC-40DE-8EF2-01B064417616}" type="sibTrans" cxnId="{11890E01-B9EA-40A6-A82E-EFF5F88CBFFD}">
      <dgm:prSet/>
      <dgm:spPr/>
    </dgm:pt>
    <dgm:pt modelId="{7B88DDCA-2C76-464C-9D11-0BDD76FF9143}">
      <dgm:prSet phldrT="[Text]"/>
      <dgm:spPr/>
      <dgm:t>
        <a:bodyPr/>
        <a:lstStyle/>
        <a:p>
          <a:r>
            <a:rPr lang="en-US" b="0" dirty="0">
              <a:solidFill>
                <a:schemeClr val="tx1"/>
              </a:solidFill>
            </a:rPr>
            <a:t>Counts of SWDs enrolled at </a:t>
          </a:r>
          <a:r>
            <a:rPr lang="en-US" b="1" dirty="0">
              <a:solidFill>
                <a:schemeClr val="tx1"/>
              </a:solidFill>
            </a:rPr>
            <a:t>for profit </a:t>
          </a:r>
          <a:r>
            <a:rPr lang="en-US" b="0" dirty="0">
              <a:solidFill>
                <a:schemeClr val="tx1"/>
              </a:solidFill>
            </a:rPr>
            <a:t>and </a:t>
          </a:r>
          <a:r>
            <a:rPr lang="en-US" b="1" dirty="0">
              <a:solidFill>
                <a:schemeClr val="tx1"/>
              </a:solidFill>
            </a:rPr>
            <a:t>non-profit</a:t>
          </a:r>
          <a:r>
            <a:rPr lang="en-US" b="0" dirty="0">
              <a:solidFill>
                <a:schemeClr val="tx1"/>
              </a:solidFill>
            </a:rPr>
            <a:t> private schools who were evaluated and found </a:t>
          </a:r>
          <a:r>
            <a:rPr lang="en-US" b="1" dirty="0">
              <a:solidFill>
                <a:schemeClr val="tx1"/>
              </a:solidFill>
            </a:rPr>
            <a:t>ELIGIBLE</a:t>
          </a:r>
          <a:r>
            <a:rPr lang="en-US" b="0" dirty="0">
              <a:solidFill>
                <a:schemeClr val="tx1"/>
              </a:solidFill>
            </a:rPr>
            <a:t> for IDEA Part B services</a:t>
          </a:r>
        </a:p>
      </dgm:t>
    </dgm:pt>
    <dgm:pt modelId="{0F990B1B-8EAC-4184-8F93-35F3818E984F}" type="parTrans" cxnId="{4B2907B1-1EE2-4C40-A319-CBED6CBA22C1}">
      <dgm:prSet/>
      <dgm:spPr/>
    </dgm:pt>
    <dgm:pt modelId="{9F842FA7-24F5-41A7-B864-22C1161F9189}" type="sibTrans" cxnId="{4B2907B1-1EE2-4C40-A319-CBED6CBA22C1}">
      <dgm:prSet/>
      <dgm:spPr/>
    </dgm:pt>
    <dgm:pt modelId="{8A7A0667-B1D6-4E99-B4C4-AE4D1A12666D}" type="pres">
      <dgm:prSet presAssocID="{EC3B3C22-4CDC-41ED-ACBB-94C1A2A5410E}" presName="Name0" presStyleCnt="0">
        <dgm:presLayoutVars>
          <dgm:dir/>
          <dgm:animLvl val="lvl"/>
          <dgm:resizeHandles val="exact"/>
        </dgm:presLayoutVars>
      </dgm:prSet>
      <dgm:spPr/>
    </dgm:pt>
    <dgm:pt modelId="{8FBF4210-6F5A-4E76-8251-4FB7F2C7F38E}" type="pres">
      <dgm:prSet presAssocID="{52D4FC36-94EE-4D8E-89A0-EFAE07ABD152}" presName="composite" presStyleCnt="0"/>
      <dgm:spPr/>
    </dgm:pt>
    <dgm:pt modelId="{79498E02-4494-425A-8FF3-A804112A12D5}" type="pres">
      <dgm:prSet presAssocID="{52D4FC36-94EE-4D8E-89A0-EFAE07ABD152}" presName="parTx" presStyleLbl="alignNode1" presStyleIdx="0" presStyleCnt="2">
        <dgm:presLayoutVars>
          <dgm:chMax val="0"/>
          <dgm:chPref val="0"/>
          <dgm:bulletEnabled val="1"/>
        </dgm:presLayoutVars>
      </dgm:prSet>
      <dgm:spPr/>
    </dgm:pt>
    <dgm:pt modelId="{EE558137-9E05-49FD-9180-877AF895C628}" type="pres">
      <dgm:prSet presAssocID="{52D4FC36-94EE-4D8E-89A0-EFAE07ABD152}" presName="desTx" presStyleLbl="alignAccFollowNode1" presStyleIdx="0" presStyleCnt="2">
        <dgm:presLayoutVars>
          <dgm:bulletEnabled val="1"/>
        </dgm:presLayoutVars>
      </dgm:prSet>
      <dgm:spPr/>
    </dgm:pt>
    <dgm:pt modelId="{DA2D0936-7823-4019-B924-24B120271C54}" type="pres">
      <dgm:prSet presAssocID="{E0299774-93EC-40DE-8EF2-01B064417616}" presName="space" presStyleCnt="0"/>
      <dgm:spPr/>
    </dgm:pt>
    <dgm:pt modelId="{0D56A77E-939E-4B37-BD90-7380F6FFE803}" type="pres">
      <dgm:prSet presAssocID="{4350C02E-9022-4981-9E43-B56BF8FC852C}" presName="composite" presStyleCnt="0"/>
      <dgm:spPr/>
    </dgm:pt>
    <dgm:pt modelId="{80F8E8A4-BBB0-4D8E-8492-2C712FFA0B89}" type="pres">
      <dgm:prSet presAssocID="{4350C02E-9022-4981-9E43-B56BF8FC852C}" presName="parTx" presStyleLbl="alignNode1" presStyleIdx="1" presStyleCnt="2">
        <dgm:presLayoutVars>
          <dgm:chMax val="0"/>
          <dgm:chPref val="0"/>
          <dgm:bulletEnabled val="1"/>
        </dgm:presLayoutVars>
      </dgm:prSet>
      <dgm:spPr/>
    </dgm:pt>
    <dgm:pt modelId="{E324F531-0C60-4A3C-9CCD-FEA8568AE846}" type="pres">
      <dgm:prSet presAssocID="{4350C02E-9022-4981-9E43-B56BF8FC852C}" presName="desTx" presStyleLbl="alignAccFollowNode1" presStyleIdx="1" presStyleCnt="2">
        <dgm:presLayoutVars>
          <dgm:bulletEnabled val="1"/>
        </dgm:presLayoutVars>
      </dgm:prSet>
      <dgm:spPr/>
    </dgm:pt>
  </dgm:ptLst>
  <dgm:cxnLst>
    <dgm:cxn modelId="{11890E01-B9EA-40A6-A82E-EFF5F88CBFFD}" srcId="{EC3B3C22-4CDC-41ED-ACBB-94C1A2A5410E}" destId="{52D4FC36-94EE-4D8E-89A0-EFAE07ABD152}" srcOrd="0" destOrd="0" parTransId="{0C99BCBE-5D30-42E1-80F6-B9A7F2D40266}" sibTransId="{E0299774-93EC-40DE-8EF2-01B064417616}"/>
    <dgm:cxn modelId="{03B6711A-62FD-40D0-A648-F477F4E618CC}" type="presOf" srcId="{EC3B3C22-4CDC-41ED-ACBB-94C1A2A5410E}" destId="{8A7A0667-B1D6-4E99-B4C4-AE4D1A12666D}" srcOrd="0" destOrd="0" presId="urn:microsoft.com/office/officeart/2005/8/layout/hList1"/>
    <dgm:cxn modelId="{57BF7A21-6CE2-48E6-BA15-F70414D5405E}" type="presOf" srcId="{52D4FC36-94EE-4D8E-89A0-EFAE07ABD152}" destId="{79498E02-4494-425A-8FF3-A804112A12D5}" srcOrd="0" destOrd="0" presId="urn:microsoft.com/office/officeart/2005/8/layout/hList1"/>
    <dgm:cxn modelId="{017F2B41-59AC-45D3-A7A0-D36505BBCBFF}" type="presOf" srcId="{7B88DDCA-2C76-464C-9D11-0BDD76FF9143}" destId="{EE558137-9E05-49FD-9180-877AF895C628}" srcOrd="0" destOrd="0" presId="urn:microsoft.com/office/officeart/2005/8/layout/hList1"/>
    <dgm:cxn modelId="{EB65364F-335A-48DB-A4EB-624C9989FF64}" type="presOf" srcId="{2ED63759-7FDC-472F-AE88-F200CE6CDDF8}" destId="{E324F531-0C60-4A3C-9CCD-FEA8568AE846}" srcOrd="0" destOrd="0" presId="urn:microsoft.com/office/officeart/2005/8/layout/hList1"/>
    <dgm:cxn modelId="{14F7B678-AC18-4C70-8CB8-F2430E39135D}" srcId="{4350C02E-9022-4981-9E43-B56BF8FC852C}" destId="{2ED63759-7FDC-472F-AE88-F200CE6CDDF8}" srcOrd="0" destOrd="0" parTransId="{A767994D-1668-4532-A87C-7FDB49BCBBB9}" sibTransId="{F9A20538-3597-4402-BA94-75DADE009EDF}"/>
    <dgm:cxn modelId="{8F4BBC8B-47BD-4939-B351-14CDE34637DF}" type="presOf" srcId="{4350C02E-9022-4981-9E43-B56BF8FC852C}" destId="{80F8E8A4-BBB0-4D8E-8492-2C712FFA0B89}" srcOrd="0" destOrd="0" presId="urn:microsoft.com/office/officeart/2005/8/layout/hList1"/>
    <dgm:cxn modelId="{4B2907B1-1EE2-4C40-A319-CBED6CBA22C1}" srcId="{52D4FC36-94EE-4D8E-89A0-EFAE07ABD152}" destId="{7B88DDCA-2C76-464C-9D11-0BDD76FF9143}" srcOrd="0" destOrd="0" parTransId="{0F990B1B-8EAC-4184-8F93-35F3818E984F}" sibTransId="{9F842FA7-24F5-41A7-B864-22C1161F9189}"/>
    <dgm:cxn modelId="{D82F83E4-5FC4-4C30-8798-2D57F078C5E2}" srcId="{EC3B3C22-4CDC-41ED-ACBB-94C1A2A5410E}" destId="{4350C02E-9022-4981-9E43-B56BF8FC852C}" srcOrd="1" destOrd="0" parTransId="{AD8775A5-914E-448A-BCFE-BA53108271BA}" sibTransId="{09052888-3616-4937-9577-933E8CA47433}"/>
    <dgm:cxn modelId="{48980377-EA38-45E2-B0BF-6AE95C688763}" type="presParOf" srcId="{8A7A0667-B1D6-4E99-B4C4-AE4D1A12666D}" destId="{8FBF4210-6F5A-4E76-8251-4FB7F2C7F38E}" srcOrd="0" destOrd="0" presId="urn:microsoft.com/office/officeart/2005/8/layout/hList1"/>
    <dgm:cxn modelId="{4E703A98-361D-43F1-9F50-37E58E2221C3}" type="presParOf" srcId="{8FBF4210-6F5A-4E76-8251-4FB7F2C7F38E}" destId="{79498E02-4494-425A-8FF3-A804112A12D5}" srcOrd="0" destOrd="0" presId="urn:microsoft.com/office/officeart/2005/8/layout/hList1"/>
    <dgm:cxn modelId="{097E6A3E-87CA-49EC-A1F4-D8DF5E96CA53}" type="presParOf" srcId="{8FBF4210-6F5A-4E76-8251-4FB7F2C7F38E}" destId="{EE558137-9E05-49FD-9180-877AF895C628}" srcOrd="1" destOrd="0" presId="urn:microsoft.com/office/officeart/2005/8/layout/hList1"/>
    <dgm:cxn modelId="{8F40AA1F-8475-4134-80F7-EB3E18002921}" type="presParOf" srcId="{8A7A0667-B1D6-4E99-B4C4-AE4D1A12666D}" destId="{DA2D0936-7823-4019-B924-24B120271C54}" srcOrd="1" destOrd="0" presId="urn:microsoft.com/office/officeart/2005/8/layout/hList1"/>
    <dgm:cxn modelId="{0D301AC5-75B7-4A41-8990-C02F85F198BB}" type="presParOf" srcId="{8A7A0667-B1D6-4E99-B4C4-AE4D1A12666D}" destId="{0D56A77E-939E-4B37-BD90-7380F6FFE803}" srcOrd="2" destOrd="0" presId="urn:microsoft.com/office/officeart/2005/8/layout/hList1"/>
    <dgm:cxn modelId="{B127CBD4-4F46-40FB-9B78-82CA50D5CCFA}" type="presParOf" srcId="{0D56A77E-939E-4B37-BD90-7380F6FFE803}" destId="{80F8E8A4-BBB0-4D8E-8492-2C712FFA0B89}" srcOrd="0" destOrd="0" presId="urn:microsoft.com/office/officeart/2005/8/layout/hList1"/>
    <dgm:cxn modelId="{F0E4F9DA-C827-4C42-8133-A7EC1309AB19}" type="presParOf" srcId="{0D56A77E-939E-4B37-BD90-7380F6FFE803}" destId="{E324F531-0C60-4A3C-9CCD-FEA8568AE84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5BDE9B-A9DC-4EE2-8C6A-972039620A9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610322EA-0A5D-462F-BEFD-27E43ABB6B85}">
      <dgm:prSet phldrT="[Text]"/>
      <dgm:spPr/>
      <dgm:t>
        <a:bodyPr/>
        <a:lstStyle/>
        <a:p>
          <a:r>
            <a:rPr lang="en-US" dirty="0">
              <a:solidFill>
                <a:schemeClr val="tx1"/>
              </a:solidFill>
            </a:rPr>
            <a:t>Creating an enrollment at the district-level</a:t>
          </a:r>
        </a:p>
      </dgm:t>
    </dgm:pt>
    <dgm:pt modelId="{AA16C7BA-9BD0-4494-8A04-0DDBFD70E6EE}" type="parTrans" cxnId="{ED075097-6DA6-4D6E-BDDC-C11295AB160B}">
      <dgm:prSet/>
      <dgm:spPr/>
      <dgm:t>
        <a:bodyPr/>
        <a:lstStyle/>
        <a:p>
          <a:endParaRPr lang="en-US"/>
        </a:p>
      </dgm:t>
    </dgm:pt>
    <dgm:pt modelId="{2586627F-6F06-4DC5-9333-E8CE4F7DCFF5}" type="sibTrans" cxnId="{ED075097-6DA6-4D6E-BDDC-C11295AB160B}">
      <dgm:prSet/>
      <dgm:spPr/>
      <dgm:t>
        <a:bodyPr/>
        <a:lstStyle/>
        <a:p>
          <a:endParaRPr lang="en-US"/>
        </a:p>
      </dgm:t>
    </dgm:pt>
    <dgm:pt modelId="{86179735-D769-429B-8E22-90CADBEE3CC9}">
      <dgm:prSet phldrT="[Text]"/>
      <dgm:spPr/>
      <dgm:t>
        <a:bodyPr/>
        <a:lstStyle/>
        <a:p>
          <a:r>
            <a:rPr lang="en-US" dirty="0">
              <a:solidFill>
                <a:schemeClr val="tx1"/>
              </a:solidFill>
            </a:rPr>
            <a:t>Creating an enrollment at the student’s “school of residence”</a:t>
          </a:r>
        </a:p>
      </dgm:t>
    </dgm:pt>
    <dgm:pt modelId="{077495C7-8454-43DA-815B-BAA19C69B6E4}" type="parTrans" cxnId="{14E04A18-57E2-4267-8F67-8730FB360E5D}">
      <dgm:prSet/>
      <dgm:spPr/>
      <dgm:t>
        <a:bodyPr/>
        <a:lstStyle/>
        <a:p>
          <a:endParaRPr lang="en-US"/>
        </a:p>
      </dgm:t>
    </dgm:pt>
    <dgm:pt modelId="{2C0EDF22-BBD5-4088-AFE3-85CBBB756204}" type="sibTrans" cxnId="{14E04A18-57E2-4267-8F67-8730FB360E5D}">
      <dgm:prSet/>
      <dgm:spPr/>
      <dgm:t>
        <a:bodyPr/>
        <a:lstStyle/>
        <a:p>
          <a:endParaRPr lang="en-US"/>
        </a:p>
      </dgm:t>
    </dgm:pt>
    <dgm:pt modelId="{D66BD0BC-F080-4679-87D7-ECF88A68A617}" type="pres">
      <dgm:prSet presAssocID="{7F5BDE9B-A9DC-4EE2-8C6A-972039620A96}" presName="diagram" presStyleCnt="0">
        <dgm:presLayoutVars>
          <dgm:dir/>
          <dgm:resizeHandles val="exact"/>
        </dgm:presLayoutVars>
      </dgm:prSet>
      <dgm:spPr/>
    </dgm:pt>
    <dgm:pt modelId="{7A7E4335-B209-4B52-83B3-7813A67CDFA9}" type="pres">
      <dgm:prSet presAssocID="{610322EA-0A5D-462F-BEFD-27E43ABB6B85}" presName="node" presStyleLbl="node1" presStyleIdx="0" presStyleCnt="2">
        <dgm:presLayoutVars>
          <dgm:bulletEnabled val="1"/>
        </dgm:presLayoutVars>
      </dgm:prSet>
      <dgm:spPr/>
    </dgm:pt>
    <dgm:pt modelId="{4314582E-2718-4194-975C-4F9AC24D3DCF}" type="pres">
      <dgm:prSet presAssocID="{2586627F-6F06-4DC5-9333-E8CE4F7DCFF5}" presName="sibTrans" presStyleCnt="0"/>
      <dgm:spPr/>
    </dgm:pt>
    <dgm:pt modelId="{F0860111-4601-4117-9CCC-E9071AC2D852}" type="pres">
      <dgm:prSet presAssocID="{86179735-D769-429B-8E22-90CADBEE3CC9}" presName="node" presStyleLbl="node1" presStyleIdx="1" presStyleCnt="2">
        <dgm:presLayoutVars>
          <dgm:bulletEnabled val="1"/>
        </dgm:presLayoutVars>
      </dgm:prSet>
      <dgm:spPr/>
    </dgm:pt>
  </dgm:ptLst>
  <dgm:cxnLst>
    <dgm:cxn modelId="{14E04A18-57E2-4267-8F67-8730FB360E5D}" srcId="{7F5BDE9B-A9DC-4EE2-8C6A-972039620A96}" destId="{86179735-D769-429B-8E22-90CADBEE3CC9}" srcOrd="1" destOrd="0" parTransId="{077495C7-8454-43DA-815B-BAA19C69B6E4}" sibTransId="{2C0EDF22-BBD5-4088-AFE3-85CBBB756204}"/>
    <dgm:cxn modelId="{51A53D2C-E2AC-4C1A-A333-F4B83278A356}" type="presOf" srcId="{610322EA-0A5D-462F-BEFD-27E43ABB6B85}" destId="{7A7E4335-B209-4B52-83B3-7813A67CDFA9}" srcOrd="0" destOrd="0" presId="urn:microsoft.com/office/officeart/2005/8/layout/default"/>
    <dgm:cxn modelId="{0634308D-DA90-4A14-84A6-1626EA359351}" type="presOf" srcId="{7F5BDE9B-A9DC-4EE2-8C6A-972039620A96}" destId="{D66BD0BC-F080-4679-87D7-ECF88A68A617}" srcOrd="0" destOrd="0" presId="urn:microsoft.com/office/officeart/2005/8/layout/default"/>
    <dgm:cxn modelId="{ED075097-6DA6-4D6E-BDDC-C11295AB160B}" srcId="{7F5BDE9B-A9DC-4EE2-8C6A-972039620A96}" destId="{610322EA-0A5D-462F-BEFD-27E43ABB6B85}" srcOrd="0" destOrd="0" parTransId="{AA16C7BA-9BD0-4494-8A04-0DDBFD70E6EE}" sibTransId="{2586627F-6F06-4DC5-9333-E8CE4F7DCFF5}"/>
    <dgm:cxn modelId="{04B674D5-A7CF-45F2-A76D-775DA570D782}" type="presOf" srcId="{86179735-D769-429B-8E22-90CADBEE3CC9}" destId="{F0860111-4601-4117-9CCC-E9071AC2D852}" srcOrd="0" destOrd="0" presId="urn:microsoft.com/office/officeart/2005/8/layout/default"/>
    <dgm:cxn modelId="{2F303435-EEA1-46DF-83A1-A13500EC3FE1}" type="presParOf" srcId="{D66BD0BC-F080-4679-87D7-ECF88A68A617}" destId="{7A7E4335-B209-4B52-83B3-7813A67CDFA9}" srcOrd="0" destOrd="0" presId="urn:microsoft.com/office/officeart/2005/8/layout/default"/>
    <dgm:cxn modelId="{03D7CF7D-1D0C-4E9F-B14B-C8D771B00BBF}" type="presParOf" srcId="{D66BD0BC-F080-4679-87D7-ECF88A68A617}" destId="{4314582E-2718-4194-975C-4F9AC24D3DCF}" srcOrd="1" destOrd="0" presId="urn:microsoft.com/office/officeart/2005/8/layout/default"/>
    <dgm:cxn modelId="{AFE6FCDD-CAD0-496D-9C56-EEBAE6202F35}" type="presParOf" srcId="{D66BD0BC-F080-4679-87D7-ECF88A68A617}" destId="{F0860111-4601-4117-9CCC-E9071AC2D85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98E02-4494-425A-8FF3-A804112A12D5}">
      <dsp:nvSpPr>
        <dsp:cNvPr id="0" name=""/>
        <dsp:cNvSpPr/>
      </dsp:nvSpPr>
      <dsp:spPr>
        <a:xfrm>
          <a:off x="51" y="3259"/>
          <a:ext cx="4913783" cy="1182578"/>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Child Count</a:t>
          </a:r>
        </a:p>
      </dsp:txBody>
      <dsp:txXfrm>
        <a:off x="51" y="3259"/>
        <a:ext cx="4913783" cy="1182578"/>
      </dsp:txXfrm>
    </dsp:sp>
    <dsp:sp modelId="{EE558137-9E05-49FD-9180-877AF895C628}">
      <dsp:nvSpPr>
        <dsp:cNvPr id="0" name=""/>
        <dsp:cNvSpPr/>
      </dsp:nvSpPr>
      <dsp:spPr>
        <a:xfrm>
          <a:off x="51" y="1185838"/>
          <a:ext cx="4913783" cy="31622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b="0" kern="1200" dirty="0">
              <a:solidFill>
                <a:schemeClr val="tx1"/>
              </a:solidFill>
            </a:rPr>
            <a:t>Counts of SWDs enrolled at </a:t>
          </a:r>
          <a:r>
            <a:rPr lang="en-US" sz="3200" b="1" kern="1200" dirty="0">
              <a:solidFill>
                <a:schemeClr val="tx1"/>
              </a:solidFill>
            </a:rPr>
            <a:t>for profit </a:t>
          </a:r>
          <a:r>
            <a:rPr lang="en-US" sz="3200" b="0" kern="1200" dirty="0">
              <a:solidFill>
                <a:schemeClr val="tx1"/>
              </a:solidFill>
            </a:rPr>
            <a:t>and </a:t>
          </a:r>
          <a:r>
            <a:rPr lang="en-US" sz="3200" b="1" kern="1200" dirty="0">
              <a:solidFill>
                <a:schemeClr val="tx1"/>
              </a:solidFill>
            </a:rPr>
            <a:t>non-profit</a:t>
          </a:r>
          <a:r>
            <a:rPr lang="en-US" sz="3200" b="0" kern="1200" dirty="0">
              <a:solidFill>
                <a:schemeClr val="tx1"/>
              </a:solidFill>
            </a:rPr>
            <a:t> private schools who were evaluated and found </a:t>
          </a:r>
          <a:r>
            <a:rPr lang="en-US" sz="3200" b="1" kern="1200" dirty="0">
              <a:solidFill>
                <a:schemeClr val="tx1"/>
              </a:solidFill>
            </a:rPr>
            <a:t>ELIGIBLE</a:t>
          </a:r>
          <a:r>
            <a:rPr lang="en-US" sz="3200" b="0" kern="1200" dirty="0">
              <a:solidFill>
                <a:schemeClr val="tx1"/>
              </a:solidFill>
            </a:rPr>
            <a:t> for IDEA Part B services</a:t>
          </a:r>
        </a:p>
      </dsp:txBody>
      <dsp:txXfrm>
        <a:off x="51" y="1185838"/>
        <a:ext cx="4913783" cy="3162240"/>
      </dsp:txXfrm>
    </dsp:sp>
    <dsp:sp modelId="{80F8E8A4-BBB0-4D8E-8492-2C712FFA0B89}">
      <dsp:nvSpPr>
        <dsp:cNvPr id="0" name=""/>
        <dsp:cNvSpPr/>
      </dsp:nvSpPr>
      <dsp:spPr>
        <a:xfrm>
          <a:off x="5601764" y="3259"/>
          <a:ext cx="4913783" cy="1182578"/>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Proportionate Share Calculation</a:t>
          </a:r>
        </a:p>
      </dsp:txBody>
      <dsp:txXfrm>
        <a:off x="5601764" y="3259"/>
        <a:ext cx="4913783" cy="1182578"/>
      </dsp:txXfrm>
    </dsp:sp>
    <dsp:sp modelId="{E324F531-0C60-4A3C-9CCD-FEA8568AE846}">
      <dsp:nvSpPr>
        <dsp:cNvPr id="0" name=""/>
        <dsp:cNvSpPr/>
      </dsp:nvSpPr>
      <dsp:spPr>
        <a:xfrm>
          <a:off x="5601764" y="1185838"/>
          <a:ext cx="4913783" cy="3162240"/>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Counts of SWDs enrolled at </a:t>
          </a:r>
          <a:r>
            <a:rPr lang="en-US" sz="3200" b="1" kern="1200" dirty="0"/>
            <a:t>non-profit </a:t>
          </a:r>
          <a:r>
            <a:rPr lang="en-US" sz="3200" kern="1200" dirty="0"/>
            <a:t>private schools who were evaluated and found </a:t>
          </a:r>
          <a:r>
            <a:rPr lang="en-US" sz="3200" b="1" kern="1200" dirty="0"/>
            <a:t>ELIGIBLE </a:t>
          </a:r>
          <a:r>
            <a:rPr lang="en-US" sz="3200" kern="1200" dirty="0"/>
            <a:t>for IDEA Part B services</a:t>
          </a:r>
        </a:p>
      </dsp:txBody>
      <dsp:txXfrm>
        <a:off x="5601764" y="1185838"/>
        <a:ext cx="4913783" cy="316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E4335-B209-4B52-83B3-7813A67CDFA9}">
      <dsp:nvSpPr>
        <dsp:cNvPr id="0" name=""/>
        <dsp:cNvSpPr/>
      </dsp:nvSpPr>
      <dsp:spPr>
        <a:xfrm>
          <a:off x="1283" y="673807"/>
          <a:ext cx="5006206" cy="300372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solidFill>
                <a:schemeClr val="tx1"/>
              </a:solidFill>
            </a:rPr>
            <a:t>Creating an enrollment at the district-level</a:t>
          </a:r>
        </a:p>
      </dsp:txBody>
      <dsp:txXfrm>
        <a:off x="1283" y="673807"/>
        <a:ext cx="5006206" cy="3003723"/>
      </dsp:txXfrm>
    </dsp:sp>
    <dsp:sp modelId="{F0860111-4601-4117-9CCC-E9071AC2D852}">
      <dsp:nvSpPr>
        <dsp:cNvPr id="0" name=""/>
        <dsp:cNvSpPr/>
      </dsp:nvSpPr>
      <dsp:spPr>
        <a:xfrm>
          <a:off x="5508110" y="673807"/>
          <a:ext cx="5006206" cy="3003723"/>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solidFill>
                <a:schemeClr val="tx1"/>
              </a:solidFill>
            </a:rPr>
            <a:t>Creating an enrollment at the student’s “school of residence”</a:t>
          </a:r>
        </a:p>
      </dsp:txBody>
      <dsp:txXfrm>
        <a:off x="5508110" y="673807"/>
        <a:ext cx="5006206" cy="300372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C550A6-3E1C-46F9-AD5C-04961C87B1A0}" type="datetimeFigureOut">
              <a:rPr lang="en-US" smtClean="0"/>
              <a:t>11/12/2025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9F72B-D8C8-4172-86DF-681C811FCE1A}" type="slidenum">
              <a:rPr lang="en-US" smtClean="0"/>
              <a:t>‹#›</a:t>
            </a:fld>
            <a:endParaRPr lang="en-US" dirty="0"/>
          </a:p>
        </p:txBody>
      </p:sp>
    </p:spTree>
    <p:extLst>
      <p:ext uri="{BB962C8B-B14F-4D97-AF65-F5344CB8AC3E}">
        <p14:creationId xmlns:p14="http://schemas.microsoft.com/office/powerpoint/2010/main" val="3481019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671B4-7D30-45C3-9C60-A44CDDC6B02B}" type="datetimeFigureOut">
              <a:rPr lang="en-US" smtClean="0"/>
              <a:t>11/12/2025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E0A4B-16BB-4E6B-9655-016D107B0FF6}" type="slidenum">
              <a:rPr lang="en-US" smtClean="0"/>
              <a:t>‹#›</a:t>
            </a:fld>
            <a:endParaRPr lang="en-US" dirty="0"/>
          </a:p>
        </p:txBody>
      </p:sp>
    </p:spTree>
    <p:extLst>
      <p:ext uri="{BB962C8B-B14F-4D97-AF65-F5344CB8AC3E}">
        <p14:creationId xmlns:p14="http://schemas.microsoft.com/office/powerpoint/2010/main" val="3797539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or room host</a:t>
            </a:r>
          </a:p>
        </p:txBody>
      </p:sp>
      <p:sp>
        <p:nvSpPr>
          <p:cNvPr id="4" name="Slide Number Placeholder 3"/>
          <p:cNvSpPr>
            <a:spLocks noGrp="1"/>
          </p:cNvSpPr>
          <p:nvPr>
            <p:ph type="sldNum" sz="quarter" idx="5"/>
          </p:nvPr>
        </p:nvSpPr>
        <p:spPr/>
        <p:txBody>
          <a:bodyPr/>
          <a:lstStyle/>
          <a:p>
            <a:fld id="{8A5E0A4B-16BB-4E6B-9655-016D107B0FF6}" type="slidenum">
              <a:rPr lang="en-US" smtClean="0"/>
              <a:t>1</a:t>
            </a:fld>
            <a:endParaRPr lang="en-US" dirty="0"/>
          </a:p>
        </p:txBody>
      </p:sp>
    </p:spTree>
    <p:extLst>
      <p:ext uri="{BB962C8B-B14F-4D97-AF65-F5344CB8AC3E}">
        <p14:creationId xmlns:p14="http://schemas.microsoft.com/office/powerpoint/2010/main" val="605931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a:t>
            </a:fld>
            <a:endParaRPr lang="en-US" dirty="0"/>
          </a:p>
        </p:txBody>
      </p:sp>
    </p:spTree>
    <p:extLst>
      <p:ext uri="{BB962C8B-B14F-4D97-AF65-F5344CB8AC3E}">
        <p14:creationId xmlns:p14="http://schemas.microsoft.com/office/powerpoint/2010/main" val="3327744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5E0A4B-16BB-4E6B-9655-016D107B0FF6}" type="slidenum">
              <a:rPr lang="en-US" smtClean="0"/>
              <a:t>4</a:t>
            </a:fld>
            <a:endParaRPr lang="en-US" dirty="0"/>
          </a:p>
        </p:txBody>
      </p:sp>
    </p:spTree>
    <p:extLst>
      <p:ext uri="{BB962C8B-B14F-4D97-AF65-F5344CB8AC3E}">
        <p14:creationId xmlns:p14="http://schemas.microsoft.com/office/powerpoint/2010/main" val="106767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April</a:t>
            </a:r>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5</a:t>
            </a:fld>
            <a:endParaRPr lang="en-US" dirty="0"/>
          </a:p>
        </p:txBody>
      </p:sp>
    </p:spTree>
    <p:extLst>
      <p:ext uri="{BB962C8B-B14F-4D97-AF65-F5344CB8AC3E}">
        <p14:creationId xmlns:p14="http://schemas.microsoft.com/office/powerpoint/2010/main" val="2702518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6</a:t>
            </a:fld>
            <a:endParaRPr lang="en-US" dirty="0"/>
          </a:p>
        </p:txBody>
      </p:sp>
    </p:spTree>
    <p:extLst>
      <p:ext uri="{BB962C8B-B14F-4D97-AF65-F5344CB8AC3E}">
        <p14:creationId xmlns:p14="http://schemas.microsoft.com/office/powerpoint/2010/main" val="8889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7</a:t>
            </a:fld>
            <a:endParaRPr lang="en-US" dirty="0"/>
          </a:p>
        </p:txBody>
      </p:sp>
    </p:spTree>
    <p:extLst>
      <p:ext uri="{BB962C8B-B14F-4D97-AF65-F5344CB8AC3E}">
        <p14:creationId xmlns:p14="http://schemas.microsoft.com/office/powerpoint/2010/main" val="520635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8</a:t>
            </a:fld>
            <a:endParaRPr lang="en-US" dirty="0"/>
          </a:p>
        </p:txBody>
      </p:sp>
    </p:spTree>
    <p:extLst>
      <p:ext uri="{BB962C8B-B14F-4D97-AF65-F5344CB8AC3E}">
        <p14:creationId xmlns:p14="http://schemas.microsoft.com/office/powerpoint/2010/main" val="629100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E0A4B-16BB-4E6B-9655-016D107B0FF6}" type="slidenum">
              <a:rPr lang="en-US" smtClean="0"/>
              <a:t>9</a:t>
            </a:fld>
            <a:endParaRPr lang="en-US" dirty="0"/>
          </a:p>
        </p:txBody>
      </p:sp>
    </p:spTree>
    <p:extLst>
      <p:ext uri="{BB962C8B-B14F-4D97-AF65-F5344CB8AC3E}">
        <p14:creationId xmlns:p14="http://schemas.microsoft.com/office/powerpoint/2010/main" val="569069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10</a:t>
            </a:fld>
            <a:endParaRPr lang="en-US" dirty="0"/>
          </a:p>
        </p:txBody>
      </p:sp>
    </p:spTree>
    <p:extLst>
      <p:ext uri="{BB962C8B-B14F-4D97-AF65-F5344CB8AC3E}">
        <p14:creationId xmlns:p14="http://schemas.microsoft.com/office/powerpoint/2010/main" val="1241865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DD0CE-6145-05BF-1907-9495C52E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DF361-B90C-C6E6-676F-CCC087001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F8B5C-0A5D-28D7-1487-788A5A2D22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17A8B9-9C05-5BB1-70AA-A15C7A537818}"/>
              </a:ext>
            </a:extLst>
          </p:cNvPr>
          <p:cNvSpPr>
            <a:spLocks noGrp="1"/>
          </p:cNvSpPr>
          <p:nvPr>
            <p:ph type="sldNum" sz="quarter" idx="5"/>
          </p:nvPr>
        </p:nvSpPr>
        <p:spPr/>
        <p:txBody>
          <a:bodyPr/>
          <a:lstStyle/>
          <a:p>
            <a:fld id="{8A5E0A4B-16BB-4E6B-9655-016D107B0FF6}" type="slidenum">
              <a:rPr lang="en-US" smtClean="0"/>
              <a:t>14</a:t>
            </a:fld>
            <a:endParaRPr lang="en-US" dirty="0"/>
          </a:p>
        </p:txBody>
      </p:sp>
    </p:spTree>
    <p:extLst>
      <p:ext uri="{BB962C8B-B14F-4D97-AF65-F5344CB8AC3E}">
        <p14:creationId xmlns:p14="http://schemas.microsoft.com/office/powerpoint/2010/main" val="1436799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55</a:t>
            </a:fld>
            <a:endParaRPr lang="en-US" dirty="0"/>
          </a:p>
        </p:txBody>
      </p:sp>
    </p:spTree>
    <p:extLst>
      <p:ext uri="{BB962C8B-B14F-4D97-AF65-F5344CB8AC3E}">
        <p14:creationId xmlns:p14="http://schemas.microsoft.com/office/powerpoint/2010/main" val="469896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49490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Rectangle 6"/>
          <p:cNvSpPr/>
          <p:nvPr userDrawn="1"/>
        </p:nvSpPr>
        <p:spPr>
          <a:xfrm>
            <a:off x="4683978" y="6400412"/>
            <a:ext cx="2824043" cy="276999"/>
          </a:xfrm>
          <a:prstGeom prst="rect">
            <a:avLst/>
          </a:prstGeom>
        </p:spPr>
        <p:txBody>
          <a:bodyPr wrap="none">
            <a:spAutoFit/>
          </a:bodyPr>
          <a:lstStyle/>
          <a:p>
            <a:r>
              <a:rPr lang="en-US" sz="1200" cap="small" baseline="0"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65965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 name="Content Placeholder 3"/>
          <p:cNvSpPr>
            <a:spLocks noGrp="1"/>
          </p:cNvSpPr>
          <p:nvPr>
            <p:ph sz="half" idx="2"/>
          </p:nvPr>
        </p:nvSpPr>
        <p:spPr>
          <a:xfrm>
            <a:off x="79629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0" name="Footer Placeholder 9"/>
          <p:cNvSpPr>
            <a:spLocks noGrp="1"/>
          </p:cNvSpPr>
          <p:nvPr>
            <p:ph type="ftr" sz="quarter" idx="11"/>
          </p:nvPr>
        </p:nvSpPr>
        <p:spPr>
          <a:xfrm>
            <a:off x="2819400" y="6356350"/>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Content Placeholder 3"/>
          <p:cNvSpPr>
            <a:spLocks noGrp="1"/>
          </p:cNvSpPr>
          <p:nvPr>
            <p:ph sz="half" idx="13"/>
          </p:nvPr>
        </p:nvSpPr>
        <p:spPr>
          <a:xfrm>
            <a:off x="7962900" y="3935412"/>
            <a:ext cx="3390899"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Content Placeholder 2"/>
          <p:cNvSpPr>
            <a:spLocks noGrp="1"/>
          </p:cNvSpPr>
          <p:nvPr>
            <p:ph sz="half" idx="14"/>
          </p:nvPr>
        </p:nvSpPr>
        <p:spPr>
          <a:xfrm>
            <a:off x="838200" y="3935412"/>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9" name="Content Placeholder 3"/>
          <p:cNvSpPr>
            <a:spLocks noGrp="1"/>
          </p:cNvSpPr>
          <p:nvPr>
            <p:ph sz="half" idx="15"/>
          </p:nvPr>
        </p:nvSpPr>
        <p:spPr>
          <a:xfrm>
            <a:off x="43434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Content Placeholder 3"/>
          <p:cNvSpPr>
            <a:spLocks noGrp="1"/>
          </p:cNvSpPr>
          <p:nvPr>
            <p:ph sz="half" idx="16"/>
          </p:nvPr>
        </p:nvSpPr>
        <p:spPr>
          <a:xfrm>
            <a:off x="4343400" y="3935412"/>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96297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90688"/>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2876550" y="6356350"/>
            <a:ext cx="4114800" cy="365125"/>
          </a:xfrm>
        </p:spPr>
        <p:txBody>
          <a:bodyPr/>
          <a:lstStyle/>
          <a:p>
            <a:r>
              <a:rPr lang="en-US">
                <a:solidFill>
                  <a:schemeClr val="accent1">
                    <a:lumMod val="50000"/>
                  </a:schemeClr>
                </a:solidFill>
                <a:latin typeface="Arial" panose="020B0604020202020204" pitchFamily="34" charset="0"/>
                <a:cs typeface="Arial" panose="020B0604020202020204" pitchFamily="34" charset="0"/>
              </a:rPr>
              <a:t>CALPADS Data for SWD in Private Schools November 2025</a:t>
            </a:r>
            <a:endParaRPr lang="en-US" dirty="0">
              <a:solidFill>
                <a:schemeClr val="accent1">
                  <a:lumMod val="50000"/>
                </a:schemeClr>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195399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244157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4" name="Footer Placeholder 3"/>
          <p:cNvSpPr>
            <a:spLocks noGrp="1"/>
          </p:cNvSpPr>
          <p:nvPr>
            <p:ph type="ftr" sz="quarter" idx="11"/>
          </p:nvPr>
        </p:nvSpPr>
        <p:spPr>
          <a:xfrm>
            <a:off x="2362200" y="6340475"/>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292019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62978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388538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t>‹#›</a:t>
            </a:fld>
            <a:endParaRPr lang="en-US" dirty="0"/>
          </a:p>
        </p:txBody>
      </p:sp>
      <p:sp>
        <p:nvSpPr>
          <p:cNvPr id="5" name="Title 1"/>
          <p:cNvSpPr>
            <a:spLocks noGrp="1"/>
          </p:cNvSpPr>
          <p:nvPr>
            <p:ph type="ctrTitle"/>
          </p:nvPr>
        </p:nvSpPr>
        <p:spPr>
          <a:xfrm>
            <a:off x="231645" y="1188779"/>
            <a:ext cx="11618976" cy="2048256"/>
          </a:xfrm>
        </p:spPr>
        <p:txBody>
          <a:bodyPr anchor="ctr">
            <a:normAutofit/>
          </a:bodyPr>
          <a:lstStyle>
            <a:lvl1pPr algn="ctr">
              <a:defRPr sz="4400" baseline="0"/>
            </a:lvl1pPr>
          </a:lstStyle>
          <a:p>
            <a:r>
              <a:rPr lang="en-US" dirty="0"/>
              <a:t>Click to edit Master title style</a:t>
            </a:r>
          </a:p>
        </p:txBody>
      </p:sp>
      <p:sp>
        <p:nvSpPr>
          <p:cNvPr id="6" name="Subtitle 2"/>
          <p:cNvSpPr>
            <a:spLocks noGrp="1"/>
          </p:cNvSpPr>
          <p:nvPr>
            <p:ph type="subTitle" idx="1"/>
          </p:nvPr>
        </p:nvSpPr>
        <p:spPr>
          <a:xfrm>
            <a:off x="231645" y="3784539"/>
            <a:ext cx="11618976" cy="2029968"/>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p:cNvCxnSpPr/>
          <p:nvPr userDrawn="1"/>
        </p:nvCxnSpPr>
        <p:spPr>
          <a:xfrm flipV="1">
            <a:off x="287217" y="3488497"/>
            <a:ext cx="11563404" cy="21466"/>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baseline="0" dirty="0">
                <a:solidFill>
                  <a:srgbClr val="000066"/>
                </a:solidFill>
                <a:latin typeface="Arial" panose="020B0604020202020204" pitchFamily="34" charset="0"/>
                <a:cs typeface="Arial" panose="020B0604020202020204" pitchFamily="34" charset="0"/>
              </a:rPr>
              <a:t>TONY THURMOND</a:t>
            </a:r>
          </a:p>
          <a:p>
            <a:r>
              <a:rPr lang="en-US" sz="1200" b="1" dirty="0">
                <a:solidFill>
                  <a:srgbClr val="000066"/>
                </a:solidFill>
                <a:latin typeface="Arial" panose="020B0604020202020204" pitchFamily="34" charset="0"/>
                <a:cs typeface="Arial" panose="020B0604020202020204" pitchFamily="34" charset="0"/>
              </a:rPr>
              <a:t>State</a:t>
            </a:r>
            <a:r>
              <a:rPr lang="en-US" sz="1200" b="1" baseline="0" dirty="0">
                <a:solidFill>
                  <a:srgbClr val="000066"/>
                </a:solidFill>
                <a:latin typeface="Arial" panose="020B0604020202020204" pitchFamily="34" charset="0"/>
                <a:cs typeface="Arial" panose="020B0604020202020204" pitchFamily="34" charset="0"/>
              </a:rPr>
              <a:t> Superintendent of Public Instruction</a:t>
            </a:r>
            <a:endParaRPr lang="en-US" sz="1200" b="1" dirty="0">
              <a:solidFill>
                <a:srgbClr val="00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591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29396" y="6356351"/>
            <a:ext cx="4533208" cy="365125"/>
          </a:xfrm>
          <a:prstGeom prst="rect">
            <a:avLst/>
          </a:prstGeom>
        </p:spPr>
        <p:txBody>
          <a:bodyPr/>
          <a:lstStyle/>
          <a:p>
            <a:r>
              <a:rPr lang="en-US">
                <a:solidFill>
                  <a:prstClr val="black"/>
                </a:solidFill>
              </a:rPr>
              <a:t>CALPADS Data for SWD in Private Schools November 2025</a:t>
            </a:r>
            <a:endParaRPr lang="en-US" dirty="0">
              <a:solidFill>
                <a:prstClr val="black"/>
              </a:solidFill>
            </a:endParaRPr>
          </a:p>
        </p:txBody>
      </p:sp>
      <p:sp>
        <p:nvSpPr>
          <p:cNvPr id="6" name="Slide Number Placeholder 5"/>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23660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4416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42910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12872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29396" y="6356351"/>
            <a:ext cx="4533208" cy="365125"/>
          </a:xfrm>
          <a:prstGeom prst="rect">
            <a:avLst/>
          </a:prstGeom>
        </p:spPr>
        <p:txBody>
          <a:bodyPr/>
          <a:lstStyle/>
          <a:p>
            <a:r>
              <a:rPr lang="en-US">
                <a:solidFill>
                  <a:prstClr val="black"/>
                </a:solidFill>
              </a:rPr>
              <a:t>CALPADS Data for SWD in Private Schools November 2025</a:t>
            </a:r>
            <a:endParaRPr lang="en-US" dirty="0">
              <a:solidFill>
                <a:prstClr val="black"/>
              </a:solidFill>
            </a:endParaRPr>
          </a:p>
        </p:txBody>
      </p:sp>
      <p:sp>
        <p:nvSpPr>
          <p:cNvPr id="6" name="Slide Number Placeholder 5"/>
          <p:cNvSpPr>
            <a:spLocks noGrp="1"/>
          </p:cNvSpPr>
          <p:nvPr>
            <p:ph type="sldNum" sz="quarter" idx="12"/>
          </p:nvPr>
        </p:nvSpPr>
        <p:spPr>
          <a:xfrm>
            <a:off x="9050216" y="6356351"/>
            <a:ext cx="2743200" cy="365125"/>
          </a:xfrm>
          <a:prstGeom prst="rect">
            <a:avLst/>
          </a:prstGeom>
        </p:spPr>
        <p:txBody>
          <a:bodyPr/>
          <a:lstStyle/>
          <a:p>
            <a:fld id="{E3F07B27-5348-4263-B67F-EF7FF0A6AD4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66320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881833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9806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0128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CALPADS Data for SWD in Private Schools November 2025</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99840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1183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47936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1707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9185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873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340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3826275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564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896011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a:xfrm>
            <a:off x="211016" y="1825626"/>
            <a:ext cx="3130899" cy="1774825"/>
          </a:xfrm>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3"/>
          </p:nvPr>
        </p:nvSpPr>
        <p:spPr>
          <a:xfrm>
            <a:off x="3613151" y="1844676"/>
            <a:ext cx="3223683" cy="1789113"/>
          </a:xfrm>
        </p:spPr>
        <p:txBody>
          <a:bodyPr/>
          <a:lstStyle/>
          <a:p>
            <a:pPr lvl="0"/>
            <a:endParaRPr lang="en-US" dirty="0"/>
          </a:p>
        </p:txBody>
      </p:sp>
      <p:sp>
        <p:nvSpPr>
          <p:cNvPr id="7" name="Content Placeholder 4"/>
          <p:cNvSpPr>
            <a:spLocks noGrp="1"/>
          </p:cNvSpPr>
          <p:nvPr>
            <p:ph sz="quarter" idx="14"/>
          </p:nvPr>
        </p:nvSpPr>
        <p:spPr>
          <a:xfrm>
            <a:off x="7198133" y="1844676"/>
            <a:ext cx="3223683" cy="1789113"/>
          </a:xfrm>
        </p:spPr>
        <p:txBody>
          <a:bodyPr/>
          <a:lstStyle/>
          <a:p>
            <a:pPr lvl="0"/>
            <a:endParaRPr lang="en-US" dirty="0"/>
          </a:p>
        </p:txBody>
      </p:sp>
      <p:sp>
        <p:nvSpPr>
          <p:cNvPr id="8" name="Content Placeholder 4"/>
          <p:cNvSpPr>
            <a:spLocks noGrp="1"/>
          </p:cNvSpPr>
          <p:nvPr>
            <p:ph sz="quarter" idx="15"/>
          </p:nvPr>
        </p:nvSpPr>
        <p:spPr>
          <a:xfrm>
            <a:off x="7198133" y="3752397"/>
            <a:ext cx="3223683" cy="1789113"/>
          </a:xfrm>
        </p:spPr>
        <p:txBody>
          <a:bodyPr/>
          <a:lstStyle/>
          <a:p>
            <a:pPr lvl="0"/>
            <a:endParaRPr lang="en-US" dirty="0"/>
          </a:p>
        </p:txBody>
      </p:sp>
      <p:sp>
        <p:nvSpPr>
          <p:cNvPr id="9" name="Content Placeholder 4"/>
          <p:cNvSpPr>
            <a:spLocks noGrp="1"/>
          </p:cNvSpPr>
          <p:nvPr>
            <p:ph sz="quarter" idx="16"/>
          </p:nvPr>
        </p:nvSpPr>
        <p:spPr>
          <a:xfrm>
            <a:off x="3751036" y="3752397"/>
            <a:ext cx="3223683" cy="1789113"/>
          </a:xfrm>
        </p:spPr>
        <p:txBody>
          <a:bodyPr/>
          <a:lstStyle/>
          <a:p>
            <a:pPr lvl="0"/>
            <a:endParaRPr lang="en-US" dirty="0"/>
          </a:p>
        </p:txBody>
      </p:sp>
      <p:sp>
        <p:nvSpPr>
          <p:cNvPr id="10" name="Content Placeholder 4"/>
          <p:cNvSpPr>
            <a:spLocks noGrp="1"/>
          </p:cNvSpPr>
          <p:nvPr>
            <p:ph sz="quarter" idx="17"/>
          </p:nvPr>
        </p:nvSpPr>
        <p:spPr>
          <a:xfrm>
            <a:off x="211016" y="3752396"/>
            <a:ext cx="3223683" cy="1789113"/>
          </a:xfrm>
        </p:spPr>
        <p:txBody>
          <a:bodyPr/>
          <a:lstStyle/>
          <a:p>
            <a:pPr lvl="0"/>
            <a:endParaRPr lang="en-US" dirty="0"/>
          </a:p>
        </p:txBody>
      </p:sp>
      <p:sp>
        <p:nvSpPr>
          <p:cNvPr id="11" name="Content Placeholder 4"/>
          <p:cNvSpPr>
            <a:spLocks noGrp="1"/>
          </p:cNvSpPr>
          <p:nvPr>
            <p:ph sz="quarter" idx="18"/>
          </p:nvPr>
        </p:nvSpPr>
        <p:spPr>
          <a:xfrm>
            <a:off x="5496228" y="2633890"/>
            <a:ext cx="3223683" cy="1789113"/>
          </a:xfrm>
        </p:spPr>
        <p:txBody>
          <a:bodyPr/>
          <a:lstStyle/>
          <a:p>
            <a:pPr lvl="0"/>
            <a:endParaRPr lang="en-US" dirty="0"/>
          </a:p>
        </p:txBody>
      </p:sp>
      <p:sp>
        <p:nvSpPr>
          <p:cNvPr id="12" name="Content Placeholder 4"/>
          <p:cNvSpPr>
            <a:spLocks noGrp="1"/>
          </p:cNvSpPr>
          <p:nvPr>
            <p:ph sz="quarter" idx="19"/>
          </p:nvPr>
        </p:nvSpPr>
        <p:spPr>
          <a:xfrm>
            <a:off x="1730073" y="2633890"/>
            <a:ext cx="3223683" cy="1789113"/>
          </a:xfrm>
        </p:spPr>
        <p:txBody>
          <a:bodyPr/>
          <a:lstStyle/>
          <a:p>
            <a:pPr lvl="0"/>
            <a:endParaRPr lang="en-US" dirty="0"/>
          </a:p>
        </p:txBody>
      </p:sp>
      <p:sp>
        <p:nvSpPr>
          <p:cNvPr id="13" name="Content Placeholder 4"/>
          <p:cNvSpPr>
            <a:spLocks noGrp="1"/>
          </p:cNvSpPr>
          <p:nvPr>
            <p:ph sz="quarter" idx="20"/>
          </p:nvPr>
        </p:nvSpPr>
        <p:spPr>
          <a:xfrm>
            <a:off x="3724859" y="2633890"/>
            <a:ext cx="3223683" cy="1789113"/>
          </a:xfrm>
        </p:spPr>
        <p:txBody>
          <a:bodyPr/>
          <a:lstStyle/>
          <a:p>
            <a:pPr lvl="0"/>
            <a:endParaRPr lang="en-US" dirty="0"/>
          </a:p>
        </p:txBody>
      </p:sp>
      <p:sp>
        <p:nvSpPr>
          <p:cNvPr id="14" name="Content Placeholder 4"/>
          <p:cNvSpPr>
            <a:spLocks noGrp="1"/>
          </p:cNvSpPr>
          <p:nvPr>
            <p:ph sz="quarter" idx="21"/>
          </p:nvPr>
        </p:nvSpPr>
        <p:spPr>
          <a:xfrm>
            <a:off x="7959023" y="2633890"/>
            <a:ext cx="3223683" cy="1789113"/>
          </a:xfrm>
        </p:spPr>
        <p:txBody>
          <a:bodyPr/>
          <a:lstStyle/>
          <a:p>
            <a:pPr lvl="0"/>
            <a:endParaRPr lang="en-US" dirty="0"/>
          </a:p>
        </p:txBody>
      </p:sp>
      <p:sp>
        <p:nvSpPr>
          <p:cNvPr id="15" name="Content Placeholder 4"/>
          <p:cNvSpPr>
            <a:spLocks noGrp="1"/>
          </p:cNvSpPr>
          <p:nvPr>
            <p:ph sz="quarter" idx="22"/>
          </p:nvPr>
        </p:nvSpPr>
        <p:spPr>
          <a:xfrm>
            <a:off x="1744565" y="3265148"/>
            <a:ext cx="3223683" cy="1789113"/>
          </a:xfrm>
        </p:spPr>
        <p:txBody>
          <a:bodyPr/>
          <a:lstStyle/>
          <a:p>
            <a:pPr lvl="0"/>
            <a:endParaRPr lang="en-US" dirty="0"/>
          </a:p>
        </p:txBody>
      </p:sp>
      <p:sp>
        <p:nvSpPr>
          <p:cNvPr id="17" name="Text Placeholder 16"/>
          <p:cNvSpPr>
            <a:spLocks noGrp="1"/>
          </p:cNvSpPr>
          <p:nvPr>
            <p:ph type="body" sz="quarter" idx="23"/>
          </p:nvPr>
        </p:nvSpPr>
        <p:spPr>
          <a:xfrm>
            <a:off x="211667" y="5699125"/>
            <a:ext cx="7321551" cy="457200"/>
          </a:xfrm>
        </p:spPr>
        <p:txBody>
          <a:bodyPr/>
          <a:lstStyle/>
          <a:p>
            <a:pPr lvl="0"/>
            <a:endParaRPr lang="en-US" dirty="0"/>
          </a:p>
        </p:txBody>
      </p:sp>
      <p:sp>
        <p:nvSpPr>
          <p:cNvPr id="19" name="Text Placeholder 18"/>
          <p:cNvSpPr>
            <a:spLocks noGrp="1"/>
          </p:cNvSpPr>
          <p:nvPr>
            <p:ph type="body" sz="quarter" idx="24"/>
          </p:nvPr>
        </p:nvSpPr>
        <p:spPr>
          <a:xfrm>
            <a:off x="211667" y="6288087"/>
            <a:ext cx="7321551" cy="501650"/>
          </a:xfrm>
        </p:spPr>
        <p:txBody>
          <a:bodyPr/>
          <a:lstStyle/>
          <a:p>
            <a:pPr lvl="0"/>
            <a:endParaRPr lang="en-US" dirty="0"/>
          </a:p>
        </p:txBody>
      </p:sp>
    </p:spTree>
    <p:extLst>
      <p:ext uri="{BB962C8B-B14F-4D97-AF65-F5344CB8AC3E}">
        <p14:creationId xmlns:p14="http://schemas.microsoft.com/office/powerpoint/2010/main" val="2998835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200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18103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2239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0926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82107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7" name="Content Placeholder 6"/>
          <p:cNvSpPr>
            <a:spLocks noGrp="1"/>
          </p:cNvSpPr>
          <p:nvPr>
            <p:ph sz="quarter" idx="13"/>
          </p:nvPr>
        </p:nvSpPr>
        <p:spPr>
          <a:xfrm>
            <a:off x="7937500" y="2168525"/>
            <a:ext cx="3525838" cy="3214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4"/>
          </p:nvPr>
        </p:nvSpPr>
        <p:spPr>
          <a:xfrm>
            <a:off x="3600450" y="2800350"/>
            <a:ext cx="3836988"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483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36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7117381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1200"/>
              </a:spcBef>
              <a:defRPr>
                <a:latin typeface="Arial" panose="020B0604020202020204" pitchFamily="34" charset="0"/>
                <a:cs typeface="Arial" panose="020B0604020202020204" pitchFamily="34" charset="0"/>
              </a:defRPr>
            </a:lvl1pPr>
            <a:lvl2pPr marL="685800" indent="-228600">
              <a:lnSpc>
                <a:spcPct val="100000"/>
              </a:lnSpc>
              <a:spcBef>
                <a:spcPts val="1200"/>
              </a:spcBef>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spcBef>
                <a:spcPts val="1200"/>
              </a:spcBef>
              <a:buFont typeface="Wingdings" panose="05000000000000000000" pitchFamily="2" charset="2"/>
              <a:buChar char="§"/>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29941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2712"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lvl1pPr>
              <a:lnSpc>
                <a:spcPct val="100000"/>
              </a:lnSpc>
              <a:spcBef>
                <a:spcPts val="1200"/>
              </a:spcBef>
              <a:defRPr>
                <a:latin typeface="Arial" panose="020B0604020202020204" pitchFamily="34" charset="0"/>
                <a:cs typeface="Arial" panose="020B0604020202020204" pitchFamily="34" charset="0"/>
              </a:defRPr>
            </a:lvl1pPr>
            <a:lvl2pPr>
              <a:lnSpc>
                <a:spcPct val="100000"/>
              </a:lnSpc>
              <a:spcBef>
                <a:spcPts val="1200"/>
              </a:spcBef>
              <a:defRPr>
                <a:latin typeface="Arial" panose="020B0604020202020204" pitchFamily="34" charset="0"/>
                <a:cs typeface="Arial" panose="020B0604020202020204" pitchFamily="34" charset="0"/>
              </a:defRPr>
            </a:lvl2pPr>
            <a:lvl3pPr>
              <a:lnSpc>
                <a:spcPct val="100000"/>
              </a:lnSpc>
              <a:spcBef>
                <a:spcPts val="1200"/>
              </a:spcBef>
              <a:defRPr>
                <a:latin typeface="Arial" panose="020B0604020202020204" pitchFamily="34" charset="0"/>
                <a:cs typeface="Arial" panose="020B0604020202020204" pitchFamily="34" charset="0"/>
              </a:defRPr>
            </a:lvl3pPr>
            <a:lvl4pPr>
              <a:lnSpc>
                <a:spcPct val="100000"/>
              </a:lnSpc>
              <a:spcBef>
                <a:spcPts val="1200"/>
              </a:spcBef>
              <a:defRPr>
                <a:latin typeface="Arial" panose="020B0604020202020204" pitchFamily="34" charset="0"/>
                <a:cs typeface="Arial" panose="020B0604020202020204" pitchFamily="34" charset="0"/>
              </a:defRPr>
            </a:lvl4pPr>
            <a:lvl5pPr>
              <a:lnSpc>
                <a:spcPct val="100000"/>
              </a:lnSpc>
              <a:spcBef>
                <a:spcPts val="1200"/>
              </a:spcBef>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3414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lnSpc>
                <a:spcPct val="100000"/>
              </a:lnSpc>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lnSpc>
                <a:spcPct val="100000"/>
              </a:lnSpc>
              <a:spcBef>
                <a:spcPts val="1000"/>
              </a:spcBef>
              <a:buNone/>
              <a:defRPr sz="3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CALPADS Data for SWD in Private Schools November 2025</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20333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58838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lnSpc>
                <a:spcPct val="100000"/>
              </a:lnSpc>
              <a:spcBef>
                <a:spcPts val="1200"/>
              </a:spcBef>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lnSpc>
                <a:spcPct val="100000"/>
              </a:lnSpc>
              <a:spcBef>
                <a:spcPts val="1200"/>
              </a:spcBef>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99236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lnSpc>
                <a:spcPct val="100000"/>
              </a:lnSpc>
              <a:spcBef>
                <a:spcPts val="1200"/>
              </a:spcBef>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13162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20505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8863" y="1617133"/>
            <a:ext cx="11494169" cy="3632199"/>
          </a:xfrm>
        </p:spPr>
        <p:txBody>
          <a:bodyPr/>
          <a:lstStyle>
            <a:lvl1pPr algn="ctr">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016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538181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13814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8701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CALPADS Data for SWD in Private Schools November 2025</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94593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93965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5821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16368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2204586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4144826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5614112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CALPADS Data for SWD in Private Schools November 2025</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421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960282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CALPADS Data for SWD in Private Schools November 2025</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99452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71655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554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7162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20642923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CALPADS Data for SWD in Private Schools November 2025</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444101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3276052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idx="1"/>
          </p:nvPr>
        </p:nvSpPr>
        <p:spPr>
          <a:xfrm>
            <a:off x="414868" y="1825625"/>
            <a:ext cx="11353800" cy="4351338"/>
          </a:xfrm>
        </p:spPr>
        <p:txBody>
          <a:bodyPr/>
          <a:lstStyle>
            <a:lvl2pPr marL="685800" indent="-228600">
              <a:buFont typeface="Symbol" panose="05050102010706020507" pitchFamily="18" charset="2"/>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88210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Title 1"/>
          <p:cNvSpPr>
            <a:spLocks noGrp="1"/>
          </p:cNvSpPr>
          <p:nvPr>
            <p:ph type="title"/>
          </p:nvPr>
        </p:nvSpPr>
        <p:spPr>
          <a:xfrm>
            <a:off x="0" y="15136"/>
            <a:ext cx="12192000" cy="1631102"/>
          </a:xfrm>
        </p:spPr>
        <p:txBody>
          <a:bodyPr/>
          <a:lstStyle>
            <a:lvl1pPr algn="ctr">
              <a:defRPr/>
            </a:lvl1pPr>
          </a:lstStyle>
          <a:p>
            <a:r>
              <a:rPr lang="en-US"/>
              <a:t>Click to edit Master title style</a:t>
            </a:r>
            <a:endParaRPr lang="en-US" dirty="0"/>
          </a:p>
        </p:txBody>
      </p:sp>
      <p:sp>
        <p:nvSpPr>
          <p:cNvPr id="6" name="Content Placeholder 2"/>
          <p:cNvSpPr>
            <a:spLocks noGrp="1"/>
          </p:cNvSpPr>
          <p:nvPr>
            <p:ph sz="half" idx="1"/>
          </p:nvPr>
        </p:nvSpPr>
        <p:spPr>
          <a:xfrm>
            <a:off x="362712"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6526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1617133"/>
            <a:ext cx="12192000" cy="3632199"/>
          </a:xfrm>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621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ata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graphicFrame>
        <p:nvGraphicFramePr>
          <p:cNvPr id="5" name="Table 4"/>
          <p:cNvGraphicFramePr>
            <a:graphicFrameLocks noGrp="1"/>
          </p:cNvGraphicFramePr>
          <p:nvPr userDrawn="1"/>
        </p:nvGraphicFramePr>
        <p:xfrm>
          <a:off x="2032000" y="1776254"/>
          <a:ext cx="8128000" cy="148336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70896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solidFill>
                  <a:prstClr val="black"/>
                </a:solidFill>
              </a:rPr>
              <a:t>CALPADS Data for SWD in Private Schools November 2025</a:t>
            </a:r>
            <a:endParaRPr lang="en-US" dirty="0">
              <a:solidFill>
                <a:prstClr val="black"/>
              </a:solidFill>
            </a:endParaRP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20765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Slide Number Placeholder 2"/>
          <p:cNvSpPr>
            <a:spLocks noGrp="1"/>
          </p:cNvSpPr>
          <p:nvPr>
            <p:ph type="sldNum" sz="quarter" idx="10"/>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4"/>
          <p:cNvSpPr>
            <a:spLocks noGrp="1"/>
          </p:cNvSpPr>
          <p:nvPr>
            <p:ph sz="quarter" idx="11"/>
          </p:nvPr>
        </p:nvSpPr>
        <p:spPr>
          <a:xfrm>
            <a:off x="414867" y="1870687"/>
            <a:ext cx="6501981" cy="4268855"/>
          </a:xfrm>
        </p:spPr>
        <p:txBody>
          <a:bodyPr/>
          <a:lstStyle/>
          <a:p>
            <a:pPr lvl="0"/>
            <a:r>
              <a:rPr lang="en-US"/>
              <a:t>Click to edit Master text styles</a:t>
            </a:r>
          </a:p>
        </p:txBody>
      </p:sp>
      <p:sp>
        <p:nvSpPr>
          <p:cNvPr id="6" name="Content Placeholder 4"/>
          <p:cNvSpPr>
            <a:spLocks noGrp="1"/>
          </p:cNvSpPr>
          <p:nvPr>
            <p:ph sz="quarter" idx="12"/>
          </p:nvPr>
        </p:nvSpPr>
        <p:spPr>
          <a:xfrm>
            <a:off x="7007382" y="1870686"/>
            <a:ext cx="4904202" cy="4268855"/>
          </a:xfrm>
        </p:spPr>
        <p:txBody>
          <a:bodyPr/>
          <a:lstStyle/>
          <a:p>
            <a:pPr lvl="0"/>
            <a:r>
              <a:rPr lang="en-US"/>
              <a:t>Click to edit Master text styles</a:t>
            </a:r>
          </a:p>
        </p:txBody>
      </p:sp>
    </p:spTree>
    <p:extLst>
      <p:ext uri="{BB962C8B-B14F-4D97-AF65-F5344CB8AC3E}">
        <p14:creationId xmlns:p14="http://schemas.microsoft.com/office/powerpoint/2010/main" val="2395967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309" y="1296728"/>
            <a:ext cx="11494169" cy="3632199"/>
          </a:xfrm>
        </p:spPr>
        <p:txBody>
          <a:bodyPr/>
          <a:lstStyle>
            <a:lvl1pPr algn="ctr">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7783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2.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3.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theme" Target="../theme/theme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10" Type="http://schemas.openxmlformats.org/officeDocument/2006/relationships/theme" Target="../theme/theme5.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theme" Target="../theme/theme6.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theme" Target="../theme/theme7.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638204" y="6356350"/>
            <a:ext cx="4915592" cy="365125"/>
          </a:xfrm>
          <a:prstGeom prst="rect">
            <a:avLst/>
          </a:prstGeom>
        </p:spPr>
        <p:txBody>
          <a:bodyPr vert="horz" lIns="91440" tIns="45720" rIns="91440" bIns="45720" rtlCol="0" anchor="ctr"/>
          <a:lstStyle>
            <a:lvl1pPr algn="ctr">
              <a:defRPr sz="1200">
                <a:solidFill>
                  <a:schemeClr val="accent1">
                    <a:lumMod val="50000"/>
                  </a:schemeClr>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440044513"/>
      </p:ext>
    </p:extLst>
  </p:cSld>
  <p:clrMap bg1="lt1" tx1="dk1" bg2="lt2" tx2="dk2" accent1="accent1" accent2="accent2" accent3="accent3" accent4="accent4" accent5="accent5" accent6="accent6" hlink="hlink" folHlink="folHlink"/>
  <p:sldLayoutIdLst>
    <p:sldLayoutId id="2147483660" r:id="rId1"/>
    <p:sldLayoutId id="2147483652" r:id="rId2"/>
    <p:sldLayoutId id="2147483661" r:id="rId3"/>
    <p:sldLayoutId id="2147483653" r:id="rId4"/>
    <p:sldLayoutId id="2147483654" r:id="rId5"/>
    <p:sldLayoutId id="2147483656" r:id="rId6"/>
    <p:sldLayoutId id="2147483657" r:id="rId7"/>
    <p:sldLayoutId id="2147483735" r:id="rId8"/>
    <p:sldLayoutId id="2147483740" r:id="rId9"/>
    <p:sldLayoutId id="2147483741" r:id="rId10"/>
  </p:sldLayoutIdLst>
  <p:hf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8" y="168442"/>
            <a:ext cx="11353799" cy="1477796"/>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
        <p:nvSpPr>
          <p:cNvPr id="7" name="TextBox 6"/>
          <p:cNvSpPr txBox="1"/>
          <p:nvPr userDrawn="1"/>
        </p:nvSpPr>
        <p:spPr>
          <a:xfrm>
            <a:off x="9557238" y="6304085"/>
            <a:ext cx="2211429" cy="276999"/>
          </a:xfrm>
          <a:prstGeom prst="rect">
            <a:avLst/>
          </a:prstGeom>
          <a:noFill/>
        </p:spPr>
        <p:txBody>
          <a:bodyPr wrap="square" rtlCol="0">
            <a:spAutoFit/>
          </a:bodyPr>
          <a:lstStyle/>
          <a:p>
            <a:pPr algn="r"/>
            <a:fld id="{5B3829BB-2178-4CA1-8AC7-3DE4BF5274F9}" type="slidenum">
              <a:rPr lang="en-US" sz="1200" smtClean="0">
                <a:solidFill>
                  <a:prstClr val="black"/>
                </a:solidFill>
                <a:latin typeface="Arial" panose="020B0604020202020204" pitchFamily="34" charset="0"/>
                <a:cs typeface="Arial" panose="020B0604020202020204" pitchFamily="34" charset="0"/>
              </a:rPr>
              <a:pPr algn="r"/>
              <a:t>‹#›</a:t>
            </a:fld>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9132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8" r:id="rId3"/>
    <p:sldLayoutId id="2147483742" r:id="rId4"/>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74830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918166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1898753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1" r:id="rId8"/>
    <p:sldLayoutId id="2147483713" r:id="rId9"/>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CALPADS Data for SWD in Private Schools November 2025</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448861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4" r:id="rId8"/>
    <p:sldLayoutId id="2147483725" r:id="rId9"/>
    <p:sldLayoutId id="2147483726" r:id="rId10"/>
  </p:sldLayoutIdLst>
  <p:hf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5136"/>
            <a:ext cx="12192000" cy="1631102"/>
          </a:xfrm>
          <a:prstGeom prst="rect">
            <a:avLst/>
          </a:prstGeom>
        </p:spPr>
        <p:txBody>
          <a:bodyPr vert="horz" lIns="91440" tIns="45720" rIns="91440" bIns="45720" rtlCol="0" anchor="ctr">
            <a:normAutofit/>
          </a:bodyPr>
          <a:lstStyle/>
          <a:p>
            <a:pPr lvl="0" algn="ctr"/>
            <a:r>
              <a:rPr lang="en-US"/>
              <a:t>Click to edit Master title style</a:t>
            </a:r>
            <a:endParaRPr lang="en-US" dirty="0"/>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168384"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364461761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868" y="168442"/>
            <a:ext cx="11353799" cy="1477796"/>
          </a:xfrm>
          <a:prstGeom prst="rect">
            <a:avLst/>
          </a:prstGeom>
        </p:spPr>
        <p:txBody>
          <a:bodyPr vert="horz" lIns="91440" tIns="45720" rIns="91440" bIns="45720" rtlCol="0" anchor="ctr">
            <a:normAutofit/>
          </a:bodyPr>
          <a:lstStyle/>
          <a:p>
            <a:pPr lvl="0" algn="ctr"/>
            <a:r>
              <a:rPr lang="en-US"/>
              <a:t>Click to edit Master title style</a:t>
            </a:r>
          </a:p>
        </p:txBody>
      </p:sp>
      <p:sp>
        <p:nvSpPr>
          <p:cNvPr id="3" name="Text Placeholder 2"/>
          <p:cNvSpPr>
            <a:spLocks noGrp="1"/>
          </p:cNvSpPr>
          <p:nvPr>
            <p:ph type="body" idx="1"/>
          </p:nvPr>
        </p:nvSpPr>
        <p:spPr>
          <a:xfrm>
            <a:off x="414868" y="1825625"/>
            <a:ext cx="1135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168384"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4257AD-90F9-4636-AD93-EC01DBF603ED}"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4679746" y="6356350"/>
            <a:ext cx="2824043" cy="276999"/>
          </a:xfrm>
          <a:prstGeom prst="rect">
            <a:avLst/>
          </a:prstGeom>
        </p:spPr>
        <p:txBody>
          <a:bodyPr wrap="none">
            <a:spAutoFit/>
          </a:bodyPr>
          <a:lstStyle/>
          <a:p>
            <a:r>
              <a:rPr lang="en-US" sz="1200" cap="small"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2239762847"/>
      </p:ext>
    </p:extLst>
  </p:cSld>
  <p:clrMap bg1="lt1" tx1="dk1" bg2="lt2" tx2="dk2" accent1="accent1" accent2="accent2" accent3="accent3" accent4="accent4" accent5="accent5" accent6="accent6" hlink="hlink" folHlink="folHlink"/>
  <p:sldLayoutIdLst>
    <p:sldLayoutId id="2147483737" r:id="rId1"/>
    <p:sldLayoutId id="2147483738" r:id="rId2"/>
  </p:sldLayoutIdLst>
  <p:hf hdr="0" dt="0"/>
  <p:txStyles>
    <p:titleStyle>
      <a:lvl1pPr algn="l" defTabSz="914400" rtl="0" eaLnBrk="1" latinLnBrk="0" hangingPunct="1">
        <a:lnSpc>
          <a:spcPct val="90000"/>
        </a:lnSpc>
        <a:spcBef>
          <a:spcPct val="0"/>
        </a:spcBef>
        <a:buNone/>
        <a:defRPr lang="en-US"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spcAft>
          <a:spcPts val="600"/>
        </a:spcAft>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796925" indent="-339725"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1711325" indent="-339725" algn="l" defTabSz="914400" rtl="0" eaLnBrk="1" latinLnBrk="0" hangingPunct="1">
        <a:lnSpc>
          <a:spcPct val="9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mailto:calpads-support@cde.ca.gov"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hyperlink" Target="https://cde.box.com/s/l61ettcu05l9zisk02xqeepj5zm96q0l"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www.cde.ca.gov/ds/si/ps/documents/privateschooldata2425.xlsx" TargetMode="External"/><Relationship Id="rId2" Type="http://schemas.openxmlformats.org/officeDocument/2006/relationships/hyperlink" Target="https://www.cde.ca.gov/ds/si/ps/" TargetMode="Externa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hyperlink" Target="https://www.cde.ca.gov/sp/se/as/ideaeqservices.asp"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hyperlink" Target="https://pixabay.com/de/vectors/kreuz-rot-button-fehler-156772/" TargetMode="External"/><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hyperlink" Target="https://www.cde.ca.gov/sp/se/as/ideaeqservices.asp" TargetMode="Externa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hyperlink" Target="https://documentation.calpads.org/Support/docs/SWDSFileTemplate.xlsx" TargetMode="External"/><Relationship Id="rId2" Type="http://schemas.openxmlformats.org/officeDocument/2006/relationships/hyperlink" Target="https://documentation.calpads.org/Support/docs/SENRFileTemplate.xlsx" TargetMode="Externa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hyperlink" Target="https://www.youtube.com/watch?v=SiLGlppsq_4" TargetMode="Externa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hyperlink" Target="https://www.publicdomainpictures.net/en/view-image.php?image=240438&amp;picture=coming-soon" TargetMode="External"/><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8" Type="http://schemas.openxmlformats.org/officeDocument/2006/relationships/hyperlink" Target="https://www.cde.ca.gov/ds/sp/cl/spededfilesubscenarios.asp" TargetMode="External"/><Relationship Id="rId3" Type="http://schemas.openxmlformats.org/officeDocument/2006/relationships/hyperlink" Target="mailto:calpads-support@cde.ca.gov" TargetMode="External"/><Relationship Id="rId7" Type="http://schemas.openxmlformats.org/officeDocument/2006/relationships/hyperlink" Target="https://sites.ed.gov/idea/idea-files/questions-and-answers-on-serving-children-with-disabilities-placed-by-their-parents-in-private-schools/"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s://www2.ed.gov/admins/lead/speced/privateschools/idea.pdf" TargetMode="External"/><Relationship Id="rId5" Type="http://schemas.openxmlformats.org/officeDocument/2006/relationships/hyperlink" Target="https://www.cde.ca.gov/ds/si/ps/" TargetMode="External"/><Relationship Id="rId4" Type="http://schemas.openxmlformats.org/officeDocument/2006/relationships/hyperlink" Target="https://www.cde.ca.gov/sp/se/as/ideaeqservices.asp" TargetMode="External"/><Relationship Id="rId9" Type="http://schemas.openxmlformats.org/officeDocument/2006/relationships/hyperlink" Target="https://www.cde.ca.gov/ds/sp/cl/calpadsfaqs.asp"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freepngimg.com/png/88553-emoticon-area-text-smiley-question-mark" TargetMode="External"/><Relationship Id="rId2" Type="http://schemas.openxmlformats.org/officeDocument/2006/relationships/image" Target="../media/image5.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99426" y="902525"/>
            <a:ext cx="11618976" cy="227412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a:lstStyle>
          <a:p>
            <a:r>
              <a:rPr lang="en-US" b="1" dirty="0"/>
              <a:t>CALPADS Data for Students with Disabilities in Private Schools</a:t>
            </a:r>
          </a:p>
        </p:txBody>
      </p:sp>
      <p:sp>
        <p:nvSpPr>
          <p:cNvPr id="7" name="Subtitle 2"/>
          <p:cNvSpPr txBox="1">
            <a:spLocks/>
          </p:cNvSpPr>
          <p:nvPr/>
        </p:nvSpPr>
        <p:spPr>
          <a:xfrm>
            <a:off x="188979" y="3681351"/>
            <a:ext cx="11618976" cy="31724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0"/>
              </a:spcBef>
            </a:pPr>
            <a:endParaRPr lang="en-US" sz="2400" b="0" dirty="0"/>
          </a:p>
          <a:p>
            <a:pPr>
              <a:lnSpc>
                <a:spcPct val="110000"/>
              </a:lnSpc>
              <a:spcBef>
                <a:spcPts val="0"/>
              </a:spcBef>
            </a:pPr>
            <a:endParaRPr lang="en-US" sz="2400" b="0" dirty="0"/>
          </a:p>
          <a:p>
            <a:pPr lvl="0">
              <a:lnSpc>
                <a:spcPct val="110000"/>
              </a:lnSpc>
              <a:spcBef>
                <a:spcPts val="0"/>
              </a:spcBef>
            </a:pPr>
            <a:endParaRPr lang="en-US" sz="2400" b="0" dirty="0"/>
          </a:p>
        </p:txBody>
      </p:sp>
      <p:sp>
        <p:nvSpPr>
          <p:cNvPr id="4" name="Subtitle 2">
            <a:extLst>
              <a:ext uri="{FF2B5EF4-FFF2-40B4-BE49-F238E27FC236}">
                <a16:creationId xmlns:a16="http://schemas.microsoft.com/office/drawing/2014/main" id="{3847A11B-ADC7-4324-AE5A-59258DFF56BE}"/>
              </a:ext>
            </a:extLst>
          </p:cNvPr>
          <p:cNvSpPr txBox="1">
            <a:spLocks/>
          </p:cNvSpPr>
          <p:nvPr/>
        </p:nvSpPr>
        <p:spPr>
          <a:xfrm>
            <a:off x="6008914" y="3681351"/>
            <a:ext cx="5994107" cy="28025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nSpc>
                <a:spcPct val="100000"/>
              </a:lnSpc>
              <a:spcBef>
                <a:spcPts val="600"/>
              </a:spcBef>
              <a:spcAft>
                <a:spcPts val="600"/>
              </a:spcAft>
            </a:pPr>
            <a:endParaRPr lang="en-US" sz="2000" b="0" dirty="0"/>
          </a:p>
        </p:txBody>
      </p:sp>
      <p:sp>
        <p:nvSpPr>
          <p:cNvPr id="5" name="Title 1">
            <a:extLst>
              <a:ext uri="{FF2B5EF4-FFF2-40B4-BE49-F238E27FC236}">
                <a16:creationId xmlns:a16="http://schemas.microsoft.com/office/drawing/2014/main" id="{AE0694D0-FF35-40F1-BFA1-38429B58A80F}"/>
              </a:ext>
            </a:extLst>
          </p:cNvPr>
          <p:cNvSpPr txBox="1">
            <a:spLocks/>
          </p:cNvSpPr>
          <p:nvPr/>
        </p:nvSpPr>
        <p:spPr>
          <a:xfrm>
            <a:off x="102444" y="3681351"/>
            <a:ext cx="11618976" cy="961901"/>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a:lstStyle>
          <a:p>
            <a:r>
              <a:rPr lang="en-US" sz="3600" dirty="0"/>
              <a:t>Data Evaluation and Analysis Unit</a:t>
            </a:r>
          </a:p>
          <a:p>
            <a:r>
              <a:rPr lang="en-US" sz="3600" dirty="0"/>
              <a:t>November 2025</a:t>
            </a:r>
          </a:p>
        </p:txBody>
      </p:sp>
      <p:sp>
        <p:nvSpPr>
          <p:cNvPr id="2" name="Slide Number Placeholder 1">
            <a:extLst>
              <a:ext uri="{FF2B5EF4-FFF2-40B4-BE49-F238E27FC236}">
                <a16:creationId xmlns:a16="http://schemas.microsoft.com/office/drawing/2014/main" id="{19A357C2-A8FE-4008-8B0E-55B8E876AF84}"/>
              </a:ext>
            </a:extLst>
          </p:cNvPr>
          <p:cNvSpPr>
            <a:spLocks noGrp="1"/>
          </p:cNvSpPr>
          <p:nvPr>
            <p:ph type="sldNum" sz="quarter" idx="10"/>
          </p:nvPr>
        </p:nvSpPr>
        <p:spPr/>
        <p:txBody>
          <a:bodyPr/>
          <a:lstStyle/>
          <a:p>
            <a:fld id="{BD4257AD-90F9-4636-AD93-EC01DBF603ED}" type="slidenum">
              <a:rPr lang="en-US" smtClean="0"/>
              <a:t>1</a:t>
            </a:fld>
            <a:endParaRPr lang="en-US" dirty="0"/>
          </a:p>
        </p:txBody>
      </p:sp>
    </p:spTree>
    <p:extLst>
      <p:ext uri="{BB962C8B-B14F-4D97-AF65-F5344CB8AC3E}">
        <p14:creationId xmlns:p14="http://schemas.microsoft.com/office/powerpoint/2010/main" val="4121684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09EB-B271-4F60-BB0D-FCADC3D50637}"/>
              </a:ext>
            </a:extLst>
          </p:cNvPr>
          <p:cNvSpPr>
            <a:spLocks noGrp="1"/>
          </p:cNvSpPr>
          <p:nvPr>
            <p:ph type="title"/>
          </p:nvPr>
        </p:nvSpPr>
        <p:spPr/>
        <p:txBody>
          <a:bodyPr/>
          <a:lstStyle/>
          <a:p>
            <a:r>
              <a:rPr lang="en-US" b="1" dirty="0"/>
              <a:t>Contact Information</a:t>
            </a:r>
          </a:p>
        </p:txBody>
      </p:sp>
      <p:sp>
        <p:nvSpPr>
          <p:cNvPr id="4" name="Content Placeholder 3">
            <a:extLst>
              <a:ext uri="{FF2B5EF4-FFF2-40B4-BE49-F238E27FC236}">
                <a16:creationId xmlns:a16="http://schemas.microsoft.com/office/drawing/2014/main" id="{D87758F8-7CBB-4E07-BA4D-C6EAA8EC0374}"/>
              </a:ext>
            </a:extLst>
          </p:cNvPr>
          <p:cNvSpPr>
            <a:spLocks noGrp="1"/>
          </p:cNvSpPr>
          <p:nvPr>
            <p:ph idx="1"/>
          </p:nvPr>
        </p:nvSpPr>
        <p:spPr/>
        <p:txBody>
          <a:bodyPr vert="horz" lIns="91440" tIns="45720" rIns="91440" bIns="45720" rtlCol="0" anchor="t">
            <a:normAutofit/>
          </a:bodyPr>
          <a:lstStyle/>
          <a:p>
            <a:pPr marL="0" indent="0" algn="ctr">
              <a:lnSpc>
                <a:spcPct val="110000"/>
              </a:lnSpc>
              <a:spcBef>
                <a:spcPts val="0"/>
              </a:spcBef>
              <a:buNone/>
            </a:pPr>
            <a:r>
              <a:rPr lang="en-US" sz="2800" b="1" dirty="0"/>
              <a:t>Brandi Jauregui</a:t>
            </a:r>
          </a:p>
          <a:p>
            <a:pPr marL="0" indent="0" algn="ctr">
              <a:lnSpc>
                <a:spcPct val="110000"/>
              </a:lnSpc>
              <a:spcBef>
                <a:spcPts val="0"/>
              </a:spcBef>
              <a:buNone/>
            </a:pPr>
            <a:r>
              <a:rPr lang="en-US" sz="2800" dirty="0"/>
              <a:t>Information Technology Supervisor</a:t>
            </a:r>
          </a:p>
          <a:p>
            <a:pPr marL="0" indent="0" algn="ctr">
              <a:lnSpc>
                <a:spcPct val="110000"/>
              </a:lnSpc>
              <a:spcBef>
                <a:spcPts val="0"/>
              </a:spcBef>
              <a:buNone/>
            </a:pPr>
            <a:r>
              <a:rPr lang="en-US" sz="2800" dirty="0"/>
              <a:t>Special Education Division</a:t>
            </a:r>
          </a:p>
          <a:p>
            <a:pPr marL="0" indent="0">
              <a:lnSpc>
                <a:spcPct val="110000"/>
              </a:lnSpc>
              <a:spcBef>
                <a:spcPts val="0"/>
              </a:spcBef>
              <a:buNone/>
            </a:pPr>
            <a:endParaRPr lang="en-US" sz="2800" dirty="0"/>
          </a:p>
          <a:p>
            <a:pPr marL="0" indent="0" algn="ctr">
              <a:lnSpc>
                <a:spcPct val="110000"/>
              </a:lnSpc>
              <a:spcBef>
                <a:spcPts val="0"/>
              </a:spcBef>
              <a:buNone/>
            </a:pPr>
            <a:r>
              <a:rPr lang="en-US" sz="2800" dirty="0"/>
              <a:t>Questions about content?:  </a:t>
            </a:r>
            <a:r>
              <a:rPr lang="en-US" sz="2800" dirty="0">
                <a:hlinkClick r:id="rId3"/>
              </a:rPr>
              <a:t>calpads-support@cde.ca.gov</a:t>
            </a:r>
            <a:endParaRPr lang="en-US" sz="2800" dirty="0"/>
          </a:p>
          <a:p>
            <a:pPr marL="0" indent="0">
              <a:lnSpc>
                <a:spcPct val="110000"/>
              </a:lnSpc>
              <a:spcBef>
                <a:spcPts val="0"/>
              </a:spcBef>
              <a:buNone/>
            </a:pPr>
            <a:endParaRPr lang="en-US" sz="2800" dirty="0"/>
          </a:p>
        </p:txBody>
      </p:sp>
      <p:sp>
        <p:nvSpPr>
          <p:cNvPr id="3" name="Slide Number Placeholder 2">
            <a:extLst>
              <a:ext uri="{FF2B5EF4-FFF2-40B4-BE49-F238E27FC236}">
                <a16:creationId xmlns:a16="http://schemas.microsoft.com/office/drawing/2014/main" id="{9FC86BEF-DC03-4BF5-984C-F475C26401E8}"/>
              </a:ext>
            </a:extLst>
          </p:cNvPr>
          <p:cNvSpPr>
            <a:spLocks noGrp="1"/>
          </p:cNvSpPr>
          <p:nvPr>
            <p:ph type="sldNum" sz="quarter" idx="12"/>
          </p:nvPr>
        </p:nvSpPr>
        <p:spPr>
          <a:prstGeom prst="rect">
            <a:avLst/>
          </a:prstGeom>
        </p:spPr>
        <p:txBody>
          <a:bodyPr/>
          <a:lstStyle/>
          <a:p>
            <a:fld id="{BD4257AD-90F9-4636-AD93-EC01DBF603ED}" type="slidenum">
              <a:rPr lang="en-US" smtClean="0"/>
              <a:t>2</a:t>
            </a:fld>
            <a:endParaRPr lang="en-US" dirty="0"/>
          </a:p>
        </p:txBody>
      </p:sp>
      <p:sp>
        <p:nvSpPr>
          <p:cNvPr id="5" name="Footer Placeholder 4">
            <a:extLst>
              <a:ext uri="{FF2B5EF4-FFF2-40B4-BE49-F238E27FC236}">
                <a16:creationId xmlns:a16="http://schemas.microsoft.com/office/drawing/2014/main" id="{B4DFCF26-1F47-4849-A054-892D482AA413}"/>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1239519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6ADE-7509-1632-48E8-88B1D37CA42B}"/>
              </a:ext>
            </a:extLst>
          </p:cNvPr>
          <p:cNvSpPr>
            <a:spLocks noGrp="1"/>
          </p:cNvSpPr>
          <p:nvPr>
            <p:ph type="title"/>
          </p:nvPr>
        </p:nvSpPr>
        <p:spPr/>
        <p:txBody>
          <a:bodyPr/>
          <a:lstStyle/>
          <a:p>
            <a:r>
              <a:rPr lang="en-US" dirty="0"/>
              <a:t>Download the </a:t>
            </a:r>
            <a:r>
              <a:rPr lang="en-US" dirty="0" err="1"/>
              <a:t>Powerpoint</a:t>
            </a:r>
            <a:r>
              <a:rPr lang="en-US" dirty="0"/>
              <a:t> and Materials</a:t>
            </a:r>
          </a:p>
        </p:txBody>
      </p:sp>
      <p:sp>
        <p:nvSpPr>
          <p:cNvPr id="3" name="Content Placeholder 2">
            <a:extLst>
              <a:ext uri="{FF2B5EF4-FFF2-40B4-BE49-F238E27FC236}">
                <a16:creationId xmlns:a16="http://schemas.microsoft.com/office/drawing/2014/main" id="{CAC34E04-5DFF-C4FF-0043-01E147507A1C}"/>
              </a:ext>
            </a:extLst>
          </p:cNvPr>
          <p:cNvSpPr>
            <a:spLocks noGrp="1"/>
          </p:cNvSpPr>
          <p:nvPr>
            <p:ph idx="1"/>
          </p:nvPr>
        </p:nvSpPr>
        <p:spPr/>
        <p:txBody>
          <a:bodyPr/>
          <a:lstStyle/>
          <a:p>
            <a:r>
              <a:rPr lang="en-US" dirty="0"/>
              <a:t>CDE Box Link:  </a:t>
            </a:r>
            <a:r>
              <a:rPr lang="en-US" dirty="0">
                <a:hlinkClick r:id="rId2"/>
              </a:rPr>
              <a:t>https://cde.box.com/s/l61ettcu05l9zisk02xqeepj5zm96q0l</a:t>
            </a:r>
            <a:r>
              <a:rPr lang="en-US" dirty="0"/>
              <a:t> </a:t>
            </a:r>
          </a:p>
        </p:txBody>
      </p:sp>
      <p:sp>
        <p:nvSpPr>
          <p:cNvPr id="4" name="Footer Placeholder 3">
            <a:extLst>
              <a:ext uri="{FF2B5EF4-FFF2-40B4-BE49-F238E27FC236}">
                <a16:creationId xmlns:a16="http://schemas.microsoft.com/office/drawing/2014/main" id="{FCE91CD8-2F0B-D168-6110-3F68DCD60992}"/>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9654E871-A2FC-AB38-E236-F85914729C53}"/>
              </a:ext>
            </a:extLst>
          </p:cNvPr>
          <p:cNvSpPr>
            <a:spLocks noGrp="1"/>
          </p:cNvSpPr>
          <p:nvPr>
            <p:ph type="sldNum" sz="quarter" idx="12"/>
          </p:nvPr>
        </p:nvSpPr>
        <p:spPr/>
        <p:txBody>
          <a:bodyPr/>
          <a:lstStyle/>
          <a:p>
            <a:fld id="{E3F07B27-5348-4263-B67F-EF7FF0A6AD4A}"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40118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FB81-A115-442B-AEAD-F60B2DEDE1D5}"/>
              </a:ext>
            </a:extLst>
          </p:cNvPr>
          <p:cNvSpPr>
            <a:spLocks noGrp="1"/>
          </p:cNvSpPr>
          <p:nvPr>
            <p:ph type="title"/>
          </p:nvPr>
        </p:nvSpPr>
        <p:spPr/>
        <p:txBody>
          <a:bodyPr/>
          <a:lstStyle/>
          <a:p>
            <a:r>
              <a:rPr lang="en-US" dirty="0"/>
              <a:t>Acronyms</a:t>
            </a:r>
          </a:p>
        </p:txBody>
      </p:sp>
      <p:sp>
        <p:nvSpPr>
          <p:cNvPr id="4" name="Content Placeholder 3">
            <a:extLst>
              <a:ext uri="{FF2B5EF4-FFF2-40B4-BE49-F238E27FC236}">
                <a16:creationId xmlns:a16="http://schemas.microsoft.com/office/drawing/2014/main" id="{0C928E8B-D361-4F5D-9B27-0F0A372E2A1B}"/>
              </a:ext>
            </a:extLst>
          </p:cNvPr>
          <p:cNvSpPr>
            <a:spLocks noGrp="1"/>
          </p:cNvSpPr>
          <p:nvPr>
            <p:ph idx="1"/>
          </p:nvPr>
        </p:nvSpPr>
        <p:spPr>
          <a:xfrm>
            <a:off x="838200" y="1825625"/>
            <a:ext cx="10515600" cy="4530726"/>
          </a:xfrm>
        </p:spPr>
        <p:txBody>
          <a:bodyPr>
            <a:normAutofit fontScale="47500" lnSpcReduction="20000"/>
          </a:bodyPr>
          <a:lstStyle/>
          <a:p>
            <a:r>
              <a:rPr lang="en-US" dirty="0"/>
              <a:t>SWD – Students with Disabilities</a:t>
            </a:r>
          </a:p>
          <a:p>
            <a:r>
              <a:rPr lang="en-US" dirty="0"/>
              <a:t>DOR – District of Residence</a:t>
            </a:r>
          </a:p>
          <a:p>
            <a:r>
              <a:rPr lang="en-US" dirty="0"/>
              <a:t>DOL – District of Location</a:t>
            </a:r>
          </a:p>
          <a:p>
            <a:r>
              <a:rPr lang="en-US" dirty="0"/>
              <a:t>DSEA – District of Special Education Accountability</a:t>
            </a:r>
          </a:p>
          <a:p>
            <a:r>
              <a:rPr lang="en-US" dirty="0"/>
              <a:t>SWDS – Students with Disabilities Status File</a:t>
            </a:r>
          </a:p>
          <a:p>
            <a:r>
              <a:rPr lang="en-US" dirty="0"/>
              <a:t>MEET – Special Education Meeting File</a:t>
            </a:r>
          </a:p>
          <a:p>
            <a:r>
              <a:rPr lang="en-US" dirty="0"/>
              <a:t>PLAN – Special Education Plan File</a:t>
            </a:r>
          </a:p>
          <a:p>
            <a:r>
              <a:rPr lang="en-US" dirty="0"/>
              <a:t>SERV – Student Services File</a:t>
            </a:r>
          </a:p>
          <a:p>
            <a:r>
              <a:rPr lang="en-US" dirty="0"/>
              <a:t>PSTS – Postsecondary Status File</a:t>
            </a:r>
          </a:p>
          <a:p>
            <a:r>
              <a:rPr lang="en-US" dirty="0"/>
              <a:t>IEP – Individualized Education Program</a:t>
            </a:r>
          </a:p>
          <a:p>
            <a:r>
              <a:rPr lang="en-US" dirty="0"/>
              <a:t>ISP – Individualized Service Plan</a:t>
            </a:r>
          </a:p>
          <a:p>
            <a:r>
              <a:rPr lang="en-US" dirty="0"/>
              <a:t>SIS – Student Information System</a:t>
            </a:r>
          </a:p>
          <a:p>
            <a:r>
              <a:rPr lang="en-US" dirty="0"/>
              <a:t>SEDS – Special Education Data System</a:t>
            </a:r>
          </a:p>
        </p:txBody>
      </p:sp>
      <p:sp>
        <p:nvSpPr>
          <p:cNvPr id="3" name="Slide Number Placeholder 2">
            <a:extLst>
              <a:ext uri="{FF2B5EF4-FFF2-40B4-BE49-F238E27FC236}">
                <a16:creationId xmlns:a16="http://schemas.microsoft.com/office/drawing/2014/main" id="{5E1FD4E6-0772-4919-A408-0F558E49B80B}"/>
              </a:ext>
            </a:extLst>
          </p:cNvPr>
          <p:cNvSpPr>
            <a:spLocks noGrp="1"/>
          </p:cNvSpPr>
          <p:nvPr>
            <p:ph type="sldNum" sz="quarter" idx="12"/>
          </p:nvPr>
        </p:nvSpPr>
        <p:spPr/>
        <p:txBody>
          <a:bodyPr/>
          <a:lstStyle/>
          <a:p>
            <a:fld id="{BD4257AD-90F9-4636-AD93-EC01DBF603ED}" type="slidenum">
              <a:rPr lang="en-US" smtClean="0"/>
              <a:t>4</a:t>
            </a:fld>
            <a:endParaRPr lang="en-US" dirty="0"/>
          </a:p>
        </p:txBody>
      </p:sp>
      <p:sp>
        <p:nvSpPr>
          <p:cNvPr id="5" name="Footer Placeholder 4">
            <a:extLst>
              <a:ext uri="{FF2B5EF4-FFF2-40B4-BE49-F238E27FC236}">
                <a16:creationId xmlns:a16="http://schemas.microsoft.com/office/drawing/2014/main" id="{FDAC4ADC-79D0-4274-B745-677BB6608A36}"/>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563865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Content Placeholder 3"/>
          <p:cNvSpPr>
            <a:spLocks noGrp="1"/>
          </p:cNvSpPr>
          <p:nvPr>
            <p:ph idx="1"/>
          </p:nvPr>
        </p:nvSpPr>
        <p:spPr>
          <a:xfrm>
            <a:off x="838200" y="1494155"/>
            <a:ext cx="10515600" cy="4530726"/>
          </a:xfrm>
        </p:spPr>
        <p:txBody>
          <a:bodyPr>
            <a:normAutofit fontScale="92500" lnSpcReduction="20000"/>
          </a:bodyPr>
          <a:lstStyle/>
          <a:p>
            <a:pPr marL="0" indent="0">
              <a:buNone/>
            </a:pPr>
            <a:r>
              <a:rPr lang="en-US" sz="3200" dirty="0"/>
              <a:t>Users will understand:</a:t>
            </a:r>
          </a:p>
          <a:p>
            <a:pPr lvl="1">
              <a:buFont typeface="Arial" panose="020B0604020202020204" pitchFamily="34" charset="0"/>
              <a:buChar char="•"/>
            </a:pPr>
            <a:r>
              <a:rPr lang="en-US" sz="3200" dirty="0"/>
              <a:t>Who has “Child Find” responsibility for private school students</a:t>
            </a:r>
          </a:p>
          <a:p>
            <a:pPr lvl="1">
              <a:buFont typeface="Arial" panose="020B0604020202020204" pitchFamily="34" charset="0"/>
              <a:buChar char="•"/>
            </a:pPr>
            <a:r>
              <a:rPr lang="en-US" sz="3200" dirty="0"/>
              <a:t>What responsibilities do LEAs have for private school SWDs under IDEA</a:t>
            </a:r>
          </a:p>
          <a:p>
            <a:pPr lvl="1">
              <a:buFont typeface="Arial" panose="020B0604020202020204" pitchFamily="34" charset="0"/>
              <a:buChar char="•"/>
            </a:pPr>
            <a:r>
              <a:rPr lang="en-US" sz="3200" dirty="0"/>
              <a:t>Which data are required to be submitted to CALPADS for SWD in private schools </a:t>
            </a:r>
          </a:p>
          <a:p>
            <a:pPr lvl="1">
              <a:buFont typeface="Arial" panose="020B0604020202020204" pitchFamily="34" charset="0"/>
              <a:buChar char="•"/>
            </a:pPr>
            <a:r>
              <a:rPr lang="en-US" sz="3200" dirty="0"/>
              <a:t>Who is responsible for submitting data to CALPADS for SWD in private schools</a:t>
            </a:r>
          </a:p>
          <a:p>
            <a:pPr lvl="1">
              <a:buFont typeface="Arial" panose="020B0604020202020204" pitchFamily="34" charset="0"/>
              <a:buChar char="•"/>
            </a:pPr>
            <a:r>
              <a:rPr lang="en-US" sz="3200" dirty="0"/>
              <a:t>How LEAs can utilize CALPADS data to calculate proportionate share annually</a:t>
            </a:r>
          </a:p>
        </p:txBody>
      </p:sp>
      <p:sp>
        <p:nvSpPr>
          <p:cNvPr id="3" name="Slide Number Placeholder 2"/>
          <p:cNvSpPr>
            <a:spLocks noGrp="1"/>
          </p:cNvSpPr>
          <p:nvPr>
            <p:ph type="sldNum" sz="quarter" idx="12"/>
          </p:nvPr>
        </p:nvSpPr>
        <p:spPr/>
        <p:txBody>
          <a:bodyPr/>
          <a:lstStyle/>
          <a:p>
            <a:fld id="{BD4257AD-90F9-4636-AD93-EC01DBF603ED}" type="slidenum">
              <a:rPr lang="en-US" smtClean="0"/>
              <a:t>5</a:t>
            </a:fld>
            <a:endParaRPr lang="en-US" dirty="0"/>
          </a:p>
        </p:txBody>
      </p:sp>
      <p:sp>
        <p:nvSpPr>
          <p:cNvPr id="5" name="Footer Placeholder 4">
            <a:extLst>
              <a:ext uri="{FF2B5EF4-FFF2-40B4-BE49-F238E27FC236}">
                <a16:creationId xmlns:a16="http://schemas.microsoft.com/office/drawing/2014/main" id="{CAE6C09D-5BBD-4800-A148-DBBCE53FC841}"/>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858438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IDEA Law and Guidance</a:t>
            </a:r>
          </a:p>
        </p:txBody>
      </p:sp>
    </p:spTree>
    <p:extLst>
      <p:ext uri="{BB962C8B-B14F-4D97-AF65-F5344CB8AC3E}">
        <p14:creationId xmlns:p14="http://schemas.microsoft.com/office/powerpoint/2010/main" val="260715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Law – Child Find</a:t>
            </a:r>
          </a:p>
        </p:txBody>
      </p:sp>
      <p:sp>
        <p:nvSpPr>
          <p:cNvPr id="5" name="Content Placeholder 4"/>
          <p:cNvSpPr>
            <a:spLocks noGrp="1"/>
          </p:cNvSpPr>
          <p:nvPr>
            <p:ph idx="1"/>
          </p:nvPr>
        </p:nvSpPr>
        <p:spPr/>
        <p:txBody>
          <a:bodyPr>
            <a:normAutofit fontScale="92500"/>
          </a:bodyPr>
          <a:lstStyle/>
          <a:p>
            <a:r>
              <a:rPr lang="en-US" dirty="0"/>
              <a:t>Child find requirements for parentally placed private school children can be found in 34 CFR § 300.131</a:t>
            </a:r>
          </a:p>
          <a:p>
            <a:pPr lvl="1"/>
            <a:r>
              <a:rPr lang="en-US" dirty="0"/>
              <a:t>In California, students who are homeschooled by their parent are also considered parentally placed in private school (as long as the homeschool meets specific requirements)</a:t>
            </a:r>
          </a:p>
          <a:p>
            <a:r>
              <a:rPr lang="en-US" dirty="0"/>
              <a:t>LEAs are required to identify, refer, and assess any student attending a private school within the LEA’s boundaries for eligibility for special education and related services.</a:t>
            </a:r>
          </a:p>
        </p:txBody>
      </p:sp>
      <p:sp>
        <p:nvSpPr>
          <p:cNvPr id="3" name="Footer Placeholder 2"/>
          <p:cNvSpPr>
            <a:spLocks noGrp="1"/>
          </p:cNvSpPr>
          <p:nvPr>
            <p:ph type="ftr" sz="quarter" idx="11"/>
          </p:nvPr>
        </p:nvSpPr>
        <p:spPr/>
        <p:txBody>
          <a:bodyPr/>
          <a:lstStyle/>
          <a:p>
            <a:r>
              <a:rPr lang="en-US"/>
              <a:t>CALPADS Data for SWD in Private Schools November 2025</a:t>
            </a:r>
            <a:endParaRPr lang="en-US" dirty="0"/>
          </a:p>
        </p:txBody>
      </p:sp>
      <p:sp>
        <p:nvSpPr>
          <p:cNvPr id="4" name="Slide Number Placeholder 3"/>
          <p:cNvSpPr>
            <a:spLocks noGrp="1"/>
          </p:cNvSpPr>
          <p:nvPr>
            <p:ph type="sldNum" sz="quarter" idx="12"/>
          </p:nvPr>
        </p:nvSpPr>
        <p:spPr/>
        <p:txBody>
          <a:bodyPr/>
          <a:lstStyle/>
          <a:p>
            <a:fld id="{E3F07B27-5348-4263-B67F-EF7FF0A6AD4A}" type="slidenum">
              <a:rPr lang="en-US" smtClean="0">
                <a:solidFill>
                  <a:prstClr val="black">
                    <a:tint val="75000"/>
                  </a:prstClr>
                </a:solidFill>
              </a:rPr>
              <a:pPr/>
              <a:t>7</a:t>
            </a:fld>
            <a:endParaRPr lang="en-US" dirty="0">
              <a:solidFill>
                <a:prstClr val="black">
                  <a:tint val="75000"/>
                </a:prstClr>
              </a:solidFill>
            </a:endParaRPr>
          </a:p>
        </p:txBody>
      </p:sp>
    </p:spTree>
    <p:extLst>
      <p:ext uri="{BB962C8B-B14F-4D97-AF65-F5344CB8AC3E}">
        <p14:creationId xmlns:p14="http://schemas.microsoft.com/office/powerpoint/2010/main" val="506898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LEA is responsible for conducting Child Find for SWD in private schools?</a:t>
            </a:r>
          </a:p>
        </p:txBody>
      </p:sp>
      <p:sp>
        <p:nvSpPr>
          <p:cNvPr id="3" name="Content Placeholder 2"/>
          <p:cNvSpPr>
            <a:spLocks noGrp="1"/>
          </p:cNvSpPr>
          <p:nvPr>
            <p:ph idx="1"/>
          </p:nvPr>
        </p:nvSpPr>
        <p:spPr/>
        <p:txBody>
          <a:bodyPr>
            <a:normAutofit fontScale="92500" lnSpcReduction="20000"/>
          </a:bodyPr>
          <a:lstStyle/>
          <a:p>
            <a:r>
              <a:rPr lang="en-US" sz="3200" dirty="0"/>
              <a:t>The LEA where the private school is LOCATED (34 CFR § 300.131) is responsible for </a:t>
            </a:r>
            <a:r>
              <a:rPr lang="en-US" sz="3200" b="1" dirty="0"/>
              <a:t>Locating, Identifying, and Evaluating</a:t>
            </a:r>
            <a:r>
              <a:rPr lang="en-US" sz="3200" dirty="0"/>
              <a:t> students with disabilities who are enrolled by their parents in private schools to determine eligibility for EQUITABLE SERVICES</a:t>
            </a:r>
          </a:p>
          <a:p>
            <a:r>
              <a:rPr lang="en-US" sz="3200" dirty="0"/>
              <a:t>District of Location (DOL) can fulfill this responsibility in the following ways:</a:t>
            </a:r>
          </a:p>
          <a:p>
            <a:pPr lvl="1"/>
            <a:r>
              <a:rPr lang="en-US" sz="2300" dirty="0">
                <a:solidFill>
                  <a:srgbClr val="000000"/>
                </a:solidFill>
              </a:rPr>
              <a:t>DOL</a:t>
            </a:r>
            <a:r>
              <a:rPr lang="en-US" sz="2300" b="0" i="0" u="none" strike="noStrike" baseline="0" dirty="0">
                <a:solidFill>
                  <a:srgbClr val="000000"/>
                </a:solidFill>
              </a:rPr>
              <a:t> may assume the responsibility itself</a:t>
            </a:r>
          </a:p>
          <a:p>
            <a:pPr lvl="1"/>
            <a:r>
              <a:rPr lang="en-US" sz="2300" b="0" i="0" u="none" strike="noStrike" baseline="0" dirty="0">
                <a:solidFill>
                  <a:srgbClr val="000000"/>
                </a:solidFill>
              </a:rPr>
              <a:t>Contract with another LEA (including the LEA where the child’s parent resides), </a:t>
            </a:r>
            <a:endParaRPr lang="en-US" sz="2300" dirty="0">
              <a:solidFill>
                <a:srgbClr val="000000"/>
              </a:solidFill>
            </a:endParaRPr>
          </a:p>
          <a:p>
            <a:pPr lvl="1"/>
            <a:r>
              <a:rPr lang="en-US" sz="2300" dirty="0">
                <a:solidFill>
                  <a:srgbClr val="000000"/>
                </a:solidFill>
              </a:rPr>
              <a:t>M</a:t>
            </a:r>
            <a:r>
              <a:rPr lang="en-US" sz="2300" b="0" i="0" u="none" strike="noStrike" baseline="0" dirty="0">
                <a:solidFill>
                  <a:srgbClr val="000000"/>
                </a:solidFill>
              </a:rPr>
              <a:t>ake other arrangements by contracting with a third party to conduct child find activities. </a:t>
            </a:r>
            <a:endParaRPr lang="en-US" sz="2300" dirty="0"/>
          </a:p>
          <a:p>
            <a:pPr lvl="1"/>
            <a:endParaRPr lang="en-US" sz="2000" dirty="0"/>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8</a:t>
            </a:fld>
            <a:endParaRPr lang="en-US" dirty="0">
              <a:solidFill>
                <a:prstClr val="black">
                  <a:tint val="75000"/>
                </a:prstClr>
              </a:solidFill>
            </a:endParaRPr>
          </a:p>
        </p:txBody>
      </p:sp>
    </p:spTree>
    <p:extLst>
      <p:ext uri="{BB962C8B-B14F-4D97-AF65-F5344CB8AC3E}">
        <p14:creationId xmlns:p14="http://schemas.microsoft.com/office/powerpoint/2010/main" val="179198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a SWD in private school be evaluated by the District of Residence?</a:t>
            </a:r>
          </a:p>
        </p:txBody>
      </p:sp>
      <p:sp>
        <p:nvSpPr>
          <p:cNvPr id="3" name="Content Placeholder 2"/>
          <p:cNvSpPr>
            <a:spLocks noGrp="1"/>
          </p:cNvSpPr>
          <p:nvPr>
            <p:ph idx="1"/>
          </p:nvPr>
        </p:nvSpPr>
        <p:spPr/>
        <p:txBody>
          <a:bodyPr>
            <a:normAutofit fontScale="85000" lnSpcReduction="20000"/>
          </a:bodyPr>
          <a:lstStyle/>
          <a:p>
            <a:r>
              <a:rPr lang="en-US" dirty="0"/>
              <a:t>Although discouraged by the US Department of Education, </a:t>
            </a:r>
            <a:r>
              <a:rPr lang="en-US" b="1" dirty="0"/>
              <a:t>if the parent chooses to request evaluations </a:t>
            </a:r>
            <a:r>
              <a:rPr lang="en-US" dirty="0"/>
              <a:t>from the LEA responsible for providing the child Free and Appropriate Public Education (District of Residence) and from another LEA that is responsible for considering the child for the provision of equitable services (District of Location), </a:t>
            </a:r>
            <a:r>
              <a:rPr lang="en-US" b="1" dirty="0"/>
              <a:t>both LEAs are required to conduct an evaluation</a:t>
            </a:r>
            <a:endParaRPr lang="en-US" dirty="0"/>
          </a:p>
          <a:p>
            <a:r>
              <a:rPr lang="en-US" dirty="0"/>
              <a:t>LEAs cannot discuss or otherwise share student information unless parent signs a release</a:t>
            </a:r>
          </a:p>
          <a:p>
            <a:endParaRPr lang="en-US" dirty="0"/>
          </a:p>
        </p:txBody>
      </p:sp>
      <p:sp>
        <p:nvSpPr>
          <p:cNvPr id="4" name="Footer Placeholder 3"/>
          <p:cNvSpPr>
            <a:spLocks noGrp="1"/>
          </p:cNvSpPr>
          <p:nvPr>
            <p:ph type="ftr" sz="quarter" idx="11"/>
          </p:nvPr>
        </p:nvSpPr>
        <p:spPr/>
        <p:txBody>
          <a:bodyPr/>
          <a:lstStyle/>
          <a:p>
            <a:r>
              <a:rPr lang="en-US"/>
              <a:t>CALPADS Data for SWD in Private Schools November 2025</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1377676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170CF-4222-4D7B-B90E-BA50ADC0BE30}"/>
              </a:ext>
            </a:extLst>
          </p:cNvPr>
          <p:cNvSpPr>
            <a:spLocks noGrp="1"/>
          </p:cNvSpPr>
          <p:nvPr>
            <p:ph type="title"/>
          </p:nvPr>
        </p:nvSpPr>
        <p:spPr/>
        <p:txBody>
          <a:bodyPr/>
          <a:lstStyle/>
          <a:p>
            <a:r>
              <a:rPr lang="en-US" dirty="0"/>
              <a:t>Which District is responsible for the offer of FAPE?</a:t>
            </a:r>
          </a:p>
        </p:txBody>
      </p:sp>
      <p:sp>
        <p:nvSpPr>
          <p:cNvPr id="3" name="Content Placeholder 2">
            <a:extLst>
              <a:ext uri="{FF2B5EF4-FFF2-40B4-BE49-F238E27FC236}">
                <a16:creationId xmlns:a16="http://schemas.microsoft.com/office/drawing/2014/main" id="{5A1D8D1E-380D-4069-926D-4312C4862EA6}"/>
              </a:ext>
            </a:extLst>
          </p:cNvPr>
          <p:cNvSpPr>
            <a:spLocks noGrp="1"/>
          </p:cNvSpPr>
          <p:nvPr>
            <p:ph idx="1"/>
          </p:nvPr>
        </p:nvSpPr>
        <p:spPr/>
        <p:txBody>
          <a:bodyPr>
            <a:normAutofit fontScale="92500" lnSpcReduction="10000"/>
          </a:bodyPr>
          <a:lstStyle/>
          <a:p>
            <a:r>
              <a:rPr lang="en-US" dirty="0"/>
              <a:t>District of residence (DOR) is responsible for the offer of Free and Appropriate Public Education (FAPE)</a:t>
            </a:r>
          </a:p>
          <a:p>
            <a:pPr lvl="1"/>
            <a:r>
              <a:rPr lang="en-US" dirty="0"/>
              <a:t>If student is eligible and parent accepts, then the DOR is responsible for providing FAPE to the student</a:t>
            </a:r>
          </a:p>
          <a:p>
            <a:r>
              <a:rPr lang="en-US" dirty="0"/>
              <a:t>If student is attending private school outside of their district of residence, the district where the private school is only responsible for providing EQUITABLE SERVICES if the parent declines the DOR’s offer of FAPE</a:t>
            </a:r>
          </a:p>
        </p:txBody>
      </p:sp>
      <p:sp>
        <p:nvSpPr>
          <p:cNvPr id="4" name="Slide Number Placeholder 3">
            <a:extLst>
              <a:ext uri="{FF2B5EF4-FFF2-40B4-BE49-F238E27FC236}">
                <a16:creationId xmlns:a16="http://schemas.microsoft.com/office/drawing/2014/main" id="{0B185120-5E03-4A51-B8F6-E98065B78506}"/>
              </a:ext>
            </a:extLst>
          </p:cNvPr>
          <p:cNvSpPr>
            <a:spLocks noGrp="1"/>
          </p:cNvSpPr>
          <p:nvPr>
            <p:ph type="sldNum" sz="quarter" idx="12"/>
          </p:nvPr>
        </p:nvSpPr>
        <p:spPr/>
        <p:txBody>
          <a:bodyPr/>
          <a:lstStyle/>
          <a:p>
            <a:fld id="{E3F07B27-5348-4263-B67F-EF7FF0A6AD4A}" type="slidenum">
              <a:rPr lang="en-US" smtClean="0">
                <a:solidFill>
                  <a:prstClr val="black"/>
                </a:solidFill>
              </a:rPr>
              <a:pPr/>
              <a:t>10</a:t>
            </a:fld>
            <a:endParaRPr lang="en-US" dirty="0">
              <a:solidFill>
                <a:prstClr val="black"/>
              </a:solidFill>
            </a:endParaRPr>
          </a:p>
        </p:txBody>
      </p:sp>
      <p:sp>
        <p:nvSpPr>
          <p:cNvPr id="5" name="Footer Placeholder 4">
            <a:extLst>
              <a:ext uri="{FF2B5EF4-FFF2-40B4-BE49-F238E27FC236}">
                <a16:creationId xmlns:a16="http://schemas.microsoft.com/office/drawing/2014/main" id="{D4AC55FC-9725-41EA-BF1A-2D62B4287DA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3813024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AA1BC-4634-4230-9F9A-112E540AF52F}"/>
              </a:ext>
            </a:extLst>
          </p:cNvPr>
          <p:cNvSpPr>
            <a:spLocks noGrp="1"/>
          </p:cNvSpPr>
          <p:nvPr>
            <p:ph type="title"/>
          </p:nvPr>
        </p:nvSpPr>
        <p:spPr/>
        <p:txBody>
          <a:bodyPr/>
          <a:lstStyle/>
          <a:p>
            <a:r>
              <a:rPr lang="en-US" dirty="0"/>
              <a:t>Which District is responsible for providing services through an ISP?</a:t>
            </a:r>
          </a:p>
        </p:txBody>
      </p:sp>
      <p:sp>
        <p:nvSpPr>
          <p:cNvPr id="3" name="Content Placeholder 2">
            <a:extLst>
              <a:ext uri="{FF2B5EF4-FFF2-40B4-BE49-F238E27FC236}">
                <a16:creationId xmlns:a16="http://schemas.microsoft.com/office/drawing/2014/main" id="{C79F9B8C-3097-4E5D-A3DD-EA2F47C17E34}"/>
              </a:ext>
            </a:extLst>
          </p:cNvPr>
          <p:cNvSpPr>
            <a:spLocks noGrp="1"/>
          </p:cNvSpPr>
          <p:nvPr>
            <p:ph idx="1"/>
          </p:nvPr>
        </p:nvSpPr>
        <p:spPr/>
        <p:txBody>
          <a:bodyPr>
            <a:normAutofit/>
          </a:bodyPr>
          <a:lstStyle/>
          <a:p>
            <a:r>
              <a:rPr lang="en-US" dirty="0"/>
              <a:t>The district in which the private school is located (DOL) is responsible for providing EQUITABLE SERVICES outlined in the ISP, whether or not the student lives in the DOL</a:t>
            </a:r>
          </a:p>
        </p:txBody>
      </p:sp>
      <p:sp>
        <p:nvSpPr>
          <p:cNvPr id="4" name="Slide Number Placeholder 3">
            <a:extLst>
              <a:ext uri="{FF2B5EF4-FFF2-40B4-BE49-F238E27FC236}">
                <a16:creationId xmlns:a16="http://schemas.microsoft.com/office/drawing/2014/main" id="{1BCAA0F5-C30D-4BA6-8E51-8A1B81A94FB4}"/>
              </a:ext>
            </a:extLst>
          </p:cNvPr>
          <p:cNvSpPr>
            <a:spLocks noGrp="1"/>
          </p:cNvSpPr>
          <p:nvPr>
            <p:ph type="sldNum" sz="quarter" idx="12"/>
          </p:nvPr>
        </p:nvSpPr>
        <p:spPr/>
        <p:txBody>
          <a:bodyPr/>
          <a:lstStyle/>
          <a:p>
            <a:fld id="{E3F07B27-5348-4263-B67F-EF7FF0A6AD4A}" type="slidenum">
              <a:rPr lang="en-US" smtClean="0">
                <a:solidFill>
                  <a:prstClr val="black"/>
                </a:solidFill>
              </a:rPr>
              <a:pPr/>
              <a:t>11</a:t>
            </a:fld>
            <a:endParaRPr lang="en-US" dirty="0">
              <a:solidFill>
                <a:prstClr val="black"/>
              </a:solidFill>
            </a:endParaRPr>
          </a:p>
        </p:txBody>
      </p:sp>
      <p:sp>
        <p:nvSpPr>
          <p:cNvPr id="5" name="Footer Placeholder 4">
            <a:extLst>
              <a:ext uri="{FF2B5EF4-FFF2-40B4-BE49-F238E27FC236}">
                <a16:creationId xmlns:a16="http://schemas.microsoft.com/office/drawing/2014/main" id="{81367CF1-0446-4CB7-B5E0-5180577587E0}"/>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157969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7E44-F398-45E9-B090-B1ABC0AAA6B9}"/>
              </a:ext>
            </a:extLst>
          </p:cNvPr>
          <p:cNvSpPr>
            <a:spLocks noGrp="1"/>
          </p:cNvSpPr>
          <p:nvPr>
            <p:ph type="title"/>
          </p:nvPr>
        </p:nvSpPr>
        <p:spPr/>
        <p:txBody>
          <a:bodyPr/>
          <a:lstStyle/>
          <a:p>
            <a:r>
              <a:rPr lang="en-US" dirty="0"/>
              <a:t>Triennial Eligibility Re-Evaluations</a:t>
            </a:r>
          </a:p>
        </p:txBody>
      </p:sp>
      <p:sp>
        <p:nvSpPr>
          <p:cNvPr id="3" name="Content Placeholder 2">
            <a:extLst>
              <a:ext uri="{FF2B5EF4-FFF2-40B4-BE49-F238E27FC236}">
                <a16:creationId xmlns:a16="http://schemas.microsoft.com/office/drawing/2014/main" id="{8AB99721-714A-4B4A-B999-69CBB29EF5E4}"/>
              </a:ext>
            </a:extLst>
          </p:cNvPr>
          <p:cNvSpPr>
            <a:spLocks noGrp="1"/>
          </p:cNvSpPr>
          <p:nvPr>
            <p:ph idx="1"/>
          </p:nvPr>
        </p:nvSpPr>
        <p:spPr/>
        <p:txBody>
          <a:bodyPr/>
          <a:lstStyle/>
          <a:p>
            <a:r>
              <a:rPr lang="en-US" dirty="0"/>
              <a:t>The district in which the private school is located (DOL) is responsible for conducting reevaluations</a:t>
            </a:r>
          </a:p>
          <a:p>
            <a:pPr lvl="1"/>
            <a:r>
              <a:rPr lang="en-US" dirty="0"/>
              <a:t>Some counties have alternate agreements</a:t>
            </a:r>
          </a:p>
        </p:txBody>
      </p:sp>
      <p:sp>
        <p:nvSpPr>
          <p:cNvPr id="4" name="Slide Number Placeholder 3">
            <a:extLst>
              <a:ext uri="{FF2B5EF4-FFF2-40B4-BE49-F238E27FC236}">
                <a16:creationId xmlns:a16="http://schemas.microsoft.com/office/drawing/2014/main" id="{A23BE17E-054C-40C4-BA73-395064134797}"/>
              </a:ext>
            </a:extLst>
          </p:cNvPr>
          <p:cNvSpPr>
            <a:spLocks noGrp="1"/>
          </p:cNvSpPr>
          <p:nvPr>
            <p:ph type="sldNum" sz="quarter" idx="12"/>
          </p:nvPr>
        </p:nvSpPr>
        <p:spPr/>
        <p:txBody>
          <a:bodyPr/>
          <a:lstStyle/>
          <a:p>
            <a:fld id="{E3F07B27-5348-4263-B67F-EF7FF0A6AD4A}" type="slidenum">
              <a:rPr lang="en-US" smtClean="0">
                <a:solidFill>
                  <a:prstClr val="black"/>
                </a:solidFill>
              </a:rPr>
              <a:pPr/>
              <a:t>12</a:t>
            </a:fld>
            <a:endParaRPr lang="en-US" dirty="0">
              <a:solidFill>
                <a:prstClr val="black"/>
              </a:solidFill>
            </a:endParaRPr>
          </a:p>
        </p:txBody>
      </p:sp>
      <p:sp>
        <p:nvSpPr>
          <p:cNvPr id="5" name="Footer Placeholder 4">
            <a:extLst>
              <a:ext uri="{FF2B5EF4-FFF2-40B4-BE49-F238E27FC236}">
                <a16:creationId xmlns:a16="http://schemas.microsoft.com/office/drawing/2014/main" id="{E4693C38-5010-4A1E-A6F8-DC51C2C61374}"/>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803176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359C23-4CB3-41D8-B1A9-E0F176DFAF03}"/>
              </a:ext>
            </a:extLst>
          </p:cNvPr>
          <p:cNvSpPr>
            <a:spLocks noGrp="1"/>
          </p:cNvSpPr>
          <p:nvPr>
            <p:ph type="title"/>
          </p:nvPr>
        </p:nvSpPr>
        <p:spPr/>
        <p:txBody>
          <a:bodyPr/>
          <a:lstStyle/>
          <a:p>
            <a:r>
              <a:rPr lang="en-US" dirty="0"/>
              <a:t>Data Reporting</a:t>
            </a:r>
          </a:p>
        </p:txBody>
      </p:sp>
    </p:spTree>
    <p:extLst>
      <p:ext uri="{BB962C8B-B14F-4D97-AF65-F5344CB8AC3E}">
        <p14:creationId xmlns:p14="http://schemas.microsoft.com/office/powerpoint/2010/main" val="1501382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FDAA3-FBF3-65B4-B5CD-09A9A7110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BD9441-FA86-A0F6-F8DD-858DB5314794}"/>
              </a:ext>
            </a:extLst>
          </p:cNvPr>
          <p:cNvSpPr>
            <a:spLocks noGrp="1"/>
          </p:cNvSpPr>
          <p:nvPr>
            <p:ph type="title"/>
          </p:nvPr>
        </p:nvSpPr>
        <p:spPr/>
        <p:txBody>
          <a:bodyPr/>
          <a:lstStyle/>
          <a:p>
            <a:r>
              <a:rPr lang="en-US" dirty="0"/>
              <a:t>Required CALPADS Reporting for SWD in Private Schools</a:t>
            </a:r>
          </a:p>
        </p:txBody>
      </p:sp>
      <p:graphicFrame>
        <p:nvGraphicFramePr>
          <p:cNvPr id="6" name="Content Placeholder 5">
            <a:extLst>
              <a:ext uri="{FF2B5EF4-FFF2-40B4-BE49-F238E27FC236}">
                <a16:creationId xmlns:a16="http://schemas.microsoft.com/office/drawing/2014/main" id="{7721F36E-A20B-671C-95A7-095B9CF45302}"/>
              </a:ext>
            </a:extLst>
          </p:cNvPr>
          <p:cNvGraphicFramePr>
            <a:graphicFrameLocks noGrp="1"/>
          </p:cNvGraphicFramePr>
          <p:nvPr>
            <p:ph idx="1"/>
            <p:extLst>
              <p:ext uri="{D42A27DB-BD31-4B8C-83A1-F6EECF244321}">
                <p14:modId xmlns:p14="http://schemas.microsoft.com/office/powerpoint/2010/main" val="38205186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7E0B1E53-D165-C25A-9FA1-C97CE1E938E3}"/>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4" name="Slide Number Placeholder 3">
            <a:extLst>
              <a:ext uri="{FF2B5EF4-FFF2-40B4-BE49-F238E27FC236}">
                <a16:creationId xmlns:a16="http://schemas.microsoft.com/office/drawing/2014/main" id="{81A746F2-20CD-7D48-D57D-04D5B249D092}"/>
              </a:ext>
            </a:extLst>
          </p:cNvPr>
          <p:cNvSpPr>
            <a:spLocks noGrp="1"/>
          </p:cNvSpPr>
          <p:nvPr>
            <p:ph type="sldNum" sz="quarter" idx="12"/>
          </p:nvPr>
        </p:nvSpPr>
        <p:spPr/>
        <p:txBody>
          <a:bodyPr/>
          <a:lstStyle/>
          <a:p>
            <a:fld id="{E3F07B27-5348-4263-B67F-EF7FF0A6AD4A}"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724338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FC741-6906-41D5-3E30-BBCCEEB9D1DC}"/>
              </a:ext>
            </a:extLst>
          </p:cNvPr>
          <p:cNvSpPr>
            <a:spLocks noGrp="1"/>
          </p:cNvSpPr>
          <p:nvPr>
            <p:ph type="title"/>
          </p:nvPr>
        </p:nvSpPr>
        <p:spPr/>
        <p:txBody>
          <a:bodyPr/>
          <a:lstStyle/>
          <a:p>
            <a:r>
              <a:rPr lang="en-US" dirty="0"/>
              <a:t>Students Attending FOR PROFIT Private Schools</a:t>
            </a:r>
          </a:p>
        </p:txBody>
      </p:sp>
      <p:sp>
        <p:nvSpPr>
          <p:cNvPr id="3" name="Content Placeholder 2">
            <a:extLst>
              <a:ext uri="{FF2B5EF4-FFF2-40B4-BE49-F238E27FC236}">
                <a16:creationId xmlns:a16="http://schemas.microsoft.com/office/drawing/2014/main" id="{F1BFA4DA-3784-D34F-FF52-FA544C02B817}"/>
              </a:ext>
            </a:extLst>
          </p:cNvPr>
          <p:cNvSpPr>
            <a:spLocks noGrp="1"/>
          </p:cNvSpPr>
          <p:nvPr>
            <p:ph idx="1"/>
          </p:nvPr>
        </p:nvSpPr>
        <p:spPr/>
        <p:txBody>
          <a:bodyPr>
            <a:normAutofit lnSpcReduction="10000"/>
          </a:bodyPr>
          <a:lstStyle/>
          <a:p>
            <a:r>
              <a:rPr lang="en-US" dirty="0"/>
              <a:t>LEAs are required to evaluate students enrolled at FOR PROFIT and NON-PROFIT private schools within the LEA’s boundaries; </a:t>
            </a:r>
            <a:r>
              <a:rPr lang="en-US" b="1" dirty="0"/>
              <a:t>HOWEVER</a:t>
            </a:r>
          </a:p>
          <a:p>
            <a:r>
              <a:rPr lang="en-US" dirty="0"/>
              <a:t>Even if found eligible, students attending FOR PROFIT private schools are NOT eligible for equitable services</a:t>
            </a:r>
          </a:p>
          <a:p>
            <a:r>
              <a:rPr lang="en-US" dirty="0"/>
              <a:t>These evaluations SHOULD be reported to CALPADS</a:t>
            </a:r>
          </a:p>
        </p:txBody>
      </p:sp>
      <p:sp>
        <p:nvSpPr>
          <p:cNvPr id="4" name="Footer Placeholder 3">
            <a:extLst>
              <a:ext uri="{FF2B5EF4-FFF2-40B4-BE49-F238E27FC236}">
                <a16:creationId xmlns:a16="http://schemas.microsoft.com/office/drawing/2014/main" id="{D5487CFF-3E79-AD65-4FF8-E41FC639B8CD}"/>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9C363D8A-1CA6-F41E-155A-F5BE43D369AA}"/>
              </a:ext>
            </a:extLst>
          </p:cNvPr>
          <p:cNvSpPr>
            <a:spLocks noGrp="1"/>
          </p:cNvSpPr>
          <p:nvPr>
            <p:ph type="sldNum" sz="quarter" idx="12"/>
          </p:nvPr>
        </p:nvSpPr>
        <p:spPr/>
        <p:txBody>
          <a:bodyPr/>
          <a:lstStyle/>
          <a:p>
            <a:fld id="{E3F07B27-5348-4263-B67F-EF7FF0A6AD4A}"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1695866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AE5F-4270-1EB5-DDDA-2030D3C39912}"/>
              </a:ext>
            </a:extLst>
          </p:cNvPr>
          <p:cNvSpPr>
            <a:spLocks noGrp="1"/>
          </p:cNvSpPr>
          <p:nvPr>
            <p:ph type="title"/>
          </p:nvPr>
        </p:nvSpPr>
        <p:spPr/>
        <p:txBody>
          <a:bodyPr/>
          <a:lstStyle/>
          <a:p>
            <a:r>
              <a:rPr lang="en-US" dirty="0"/>
              <a:t>How do I find a private school’s tax exemption status?</a:t>
            </a:r>
          </a:p>
        </p:txBody>
      </p:sp>
      <p:sp>
        <p:nvSpPr>
          <p:cNvPr id="3" name="Content Placeholder 2">
            <a:extLst>
              <a:ext uri="{FF2B5EF4-FFF2-40B4-BE49-F238E27FC236}">
                <a16:creationId xmlns:a16="http://schemas.microsoft.com/office/drawing/2014/main" id="{4D4FD8F6-96B8-A2EE-E866-3CEA683007D6}"/>
              </a:ext>
            </a:extLst>
          </p:cNvPr>
          <p:cNvSpPr>
            <a:spLocks noGrp="1"/>
          </p:cNvSpPr>
          <p:nvPr>
            <p:ph idx="1"/>
          </p:nvPr>
        </p:nvSpPr>
        <p:spPr/>
        <p:txBody>
          <a:bodyPr>
            <a:normAutofit fontScale="92500"/>
          </a:bodyPr>
          <a:lstStyle/>
          <a:p>
            <a:r>
              <a:rPr lang="en-US" dirty="0"/>
              <a:t>The Private School Data page (</a:t>
            </a:r>
            <a:r>
              <a:rPr lang="en-US" dirty="0">
                <a:hlinkClick r:id="rId2"/>
              </a:rPr>
              <a:t>https://www.cde.ca.gov/ds/si/ps/</a:t>
            </a:r>
            <a:r>
              <a:rPr lang="en-US" dirty="0"/>
              <a:t>) has downloadable data files by academic year that contain private school information including the district of location as well as tax exemption status.</a:t>
            </a:r>
          </a:p>
          <a:p>
            <a:r>
              <a:rPr lang="en-US" dirty="0"/>
              <a:t>The 2024-25 data can be found at: </a:t>
            </a:r>
            <a:r>
              <a:rPr lang="en-US" dirty="0">
                <a:hlinkClick r:id="rId3"/>
              </a:rPr>
              <a:t>https://www.cde.ca.gov/ds/si/ps/documents/privateschooldata2425.xlsx</a:t>
            </a:r>
            <a:r>
              <a:rPr lang="en-US" dirty="0"/>
              <a:t> </a:t>
            </a:r>
          </a:p>
        </p:txBody>
      </p:sp>
      <p:sp>
        <p:nvSpPr>
          <p:cNvPr id="4" name="Footer Placeholder 3">
            <a:extLst>
              <a:ext uri="{FF2B5EF4-FFF2-40B4-BE49-F238E27FC236}">
                <a16:creationId xmlns:a16="http://schemas.microsoft.com/office/drawing/2014/main" id="{71370405-8E6E-3885-2B44-7E44B68487CA}"/>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F7ADB625-D0C2-FB44-996E-F01A0D4C79D1}"/>
              </a:ext>
            </a:extLst>
          </p:cNvPr>
          <p:cNvSpPr>
            <a:spLocks noGrp="1"/>
          </p:cNvSpPr>
          <p:nvPr>
            <p:ph type="sldNum" sz="quarter" idx="12"/>
          </p:nvPr>
        </p:nvSpPr>
        <p:spPr/>
        <p:txBody>
          <a:bodyPr/>
          <a:lstStyle/>
          <a:p>
            <a:fld id="{E3F07B27-5348-4263-B67F-EF7FF0A6AD4A}"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544004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A0C4-BD1D-2B17-157B-E8869ABD4B6B}"/>
              </a:ext>
            </a:extLst>
          </p:cNvPr>
          <p:cNvSpPr>
            <a:spLocks noGrp="1"/>
          </p:cNvSpPr>
          <p:nvPr>
            <p:ph type="title"/>
          </p:nvPr>
        </p:nvSpPr>
        <p:spPr/>
        <p:txBody>
          <a:bodyPr/>
          <a:lstStyle/>
          <a:p>
            <a:r>
              <a:rPr lang="en-US" dirty="0"/>
              <a:t>Child Find Counts</a:t>
            </a:r>
          </a:p>
        </p:txBody>
      </p:sp>
      <p:sp>
        <p:nvSpPr>
          <p:cNvPr id="3" name="Content Placeholder 2">
            <a:extLst>
              <a:ext uri="{FF2B5EF4-FFF2-40B4-BE49-F238E27FC236}">
                <a16:creationId xmlns:a16="http://schemas.microsoft.com/office/drawing/2014/main" id="{F09257AD-5095-8D05-82FB-90D88800A842}"/>
              </a:ext>
            </a:extLst>
          </p:cNvPr>
          <p:cNvSpPr>
            <a:spLocks noGrp="1"/>
          </p:cNvSpPr>
          <p:nvPr>
            <p:ph idx="1"/>
          </p:nvPr>
        </p:nvSpPr>
        <p:spPr/>
        <p:txBody>
          <a:bodyPr>
            <a:normAutofit lnSpcReduction="10000"/>
          </a:bodyPr>
          <a:lstStyle/>
          <a:p>
            <a:r>
              <a:rPr lang="en-US" dirty="0"/>
              <a:t>Counts of SWDs enrolled at </a:t>
            </a:r>
            <a:r>
              <a:rPr lang="en-US" b="1" dirty="0"/>
              <a:t>non-profit and for-profit </a:t>
            </a:r>
            <a:r>
              <a:rPr lang="en-US" dirty="0"/>
              <a:t>private schools who were evaluated and found </a:t>
            </a:r>
            <a:r>
              <a:rPr lang="en-US" b="1" dirty="0"/>
              <a:t>ELIGIBLE </a:t>
            </a:r>
            <a:r>
              <a:rPr lang="en-US" dirty="0"/>
              <a:t>for IDEA Part B services:</a:t>
            </a:r>
          </a:p>
          <a:p>
            <a:pPr lvl="1"/>
            <a:r>
              <a:rPr lang="en-US" dirty="0"/>
              <a:t>Enrolled at </a:t>
            </a:r>
            <a:r>
              <a:rPr lang="en-US" b="1" dirty="0"/>
              <a:t>non-profit</a:t>
            </a:r>
            <a:r>
              <a:rPr lang="en-US" dirty="0"/>
              <a:t> private schools</a:t>
            </a:r>
          </a:p>
          <a:p>
            <a:pPr lvl="2"/>
            <a:r>
              <a:rPr lang="en-US" dirty="0"/>
              <a:t>And elect to participate on an ISP (Plan Type 200); </a:t>
            </a:r>
          </a:p>
          <a:p>
            <a:pPr marL="457200" lvl="1" indent="0">
              <a:buNone/>
            </a:pPr>
            <a:r>
              <a:rPr lang="en-US" b="1" dirty="0"/>
              <a:t>OR</a:t>
            </a:r>
          </a:p>
          <a:p>
            <a:pPr lvl="1"/>
            <a:r>
              <a:rPr lang="en-US" dirty="0"/>
              <a:t>Enrolled at </a:t>
            </a:r>
            <a:r>
              <a:rPr lang="en-US" b="1" dirty="0"/>
              <a:t>for-profit</a:t>
            </a:r>
            <a:r>
              <a:rPr lang="en-US" dirty="0"/>
              <a:t> private schools (including parents who elect to homeschool)</a:t>
            </a:r>
          </a:p>
          <a:p>
            <a:pPr lvl="2"/>
            <a:r>
              <a:rPr lang="en-US" dirty="0"/>
              <a:t>Students enrolled at </a:t>
            </a:r>
            <a:r>
              <a:rPr lang="en-US" b="1" dirty="0"/>
              <a:t>for-profit</a:t>
            </a:r>
            <a:r>
              <a:rPr lang="en-US" dirty="0"/>
              <a:t> private schools are not eligible for equitable services.</a:t>
            </a:r>
          </a:p>
          <a:p>
            <a:endParaRPr lang="en-US" dirty="0"/>
          </a:p>
        </p:txBody>
      </p:sp>
      <p:sp>
        <p:nvSpPr>
          <p:cNvPr id="4" name="Footer Placeholder 3">
            <a:extLst>
              <a:ext uri="{FF2B5EF4-FFF2-40B4-BE49-F238E27FC236}">
                <a16:creationId xmlns:a16="http://schemas.microsoft.com/office/drawing/2014/main" id="{75DC9138-A922-2F73-85B4-E2DF2F183C3D}"/>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FBF704F8-EB46-60B2-3EB6-5E74BF2E12B5}"/>
              </a:ext>
            </a:extLst>
          </p:cNvPr>
          <p:cNvSpPr>
            <a:spLocks noGrp="1"/>
          </p:cNvSpPr>
          <p:nvPr>
            <p:ph type="sldNum" sz="quarter" idx="12"/>
          </p:nvPr>
        </p:nvSpPr>
        <p:spPr/>
        <p:txBody>
          <a:bodyPr/>
          <a:lstStyle/>
          <a:p>
            <a:fld id="{E3F07B27-5348-4263-B67F-EF7FF0A6AD4A}"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971165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8A10-BEB5-EF6B-2296-47C3AD673DD8}"/>
              </a:ext>
            </a:extLst>
          </p:cNvPr>
          <p:cNvSpPr>
            <a:spLocks noGrp="1"/>
          </p:cNvSpPr>
          <p:nvPr>
            <p:ph type="title"/>
          </p:nvPr>
        </p:nvSpPr>
        <p:spPr/>
        <p:txBody>
          <a:bodyPr/>
          <a:lstStyle/>
          <a:p>
            <a:r>
              <a:rPr lang="en-US" dirty="0"/>
              <a:t>Calculation of Proportionate Share (1)</a:t>
            </a:r>
          </a:p>
        </p:txBody>
      </p:sp>
      <p:sp>
        <p:nvSpPr>
          <p:cNvPr id="3" name="Content Placeholder 2">
            <a:extLst>
              <a:ext uri="{FF2B5EF4-FFF2-40B4-BE49-F238E27FC236}">
                <a16:creationId xmlns:a16="http://schemas.microsoft.com/office/drawing/2014/main" id="{FE412F8E-B860-89F3-0665-074C653137A9}"/>
              </a:ext>
            </a:extLst>
          </p:cNvPr>
          <p:cNvSpPr>
            <a:spLocks noGrp="1"/>
          </p:cNvSpPr>
          <p:nvPr>
            <p:ph idx="1"/>
          </p:nvPr>
        </p:nvSpPr>
        <p:spPr/>
        <p:txBody>
          <a:bodyPr/>
          <a:lstStyle/>
          <a:p>
            <a:r>
              <a:rPr lang="en-US" dirty="0"/>
              <a:t>This calculation is done using the prior three years of data</a:t>
            </a:r>
          </a:p>
          <a:p>
            <a:r>
              <a:rPr lang="en-US" dirty="0"/>
              <a:t>E.g., for 2025-26, the calculation should use data from the 2024-25, 2023-24, and 2022-23 academic years</a:t>
            </a:r>
          </a:p>
        </p:txBody>
      </p:sp>
      <p:sp>
        <p:nvSpPr>
          <p:cNvPr id="4" name="Footer Placeholder 3">
            <a:extLst>
              <a:ext uri="{FF2B5EF4-FFF2-40B4-BE49-F238E27FC236}">
                <a16:creationId xmlns:a16="http://schemas.microsoft.com/office/drawing/2014/main" id="{59312197-05BA-7E33-5C38-92597EFC4926}"/>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1E8D63D0-C039-B73D-0935-E3F6309450FC}"/>
              </a:ext>
            </a:extLst>
          </p:cNvPr>
          <p:cNvSpPr>
            <a:spLocks noGrp="1"/>
          </p:cNvSpPr>
          <p:nvPr>
            <p:ph type="sldNum" sz="quarter" idx="12"/>
          </p:nvPr>
        </p:nvSpPr>
        <p:spPr/>
        <p:txBody>
          <a:bodyPr/>
          <a:lstStyle/>
          <a:p>
            <a:fld id="{E3F07B27-5348-4263-B67F-EF7FF0A6AD4A}"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652004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1DD6-9DDE-21B4-8CC6-FE56E28B64C5}"/>
              </a:ext>
            </a:extLst>
          </p:cNvPr>
          <p:cNvSpPr>
            <a:spLocks noGrp="1"/>
          </p:cNvSpPr>
          <p:nvPr>
            <p:ph type="title"/>
          </p:nvPr>
        </p:nvSpPr>
        <p:spPr/>
        <p:txBody>
          <a:bodyPr/>
          <a:lstStyle/>
          <a:p>
            <a:r>
              <a:rPr lang="en-US" dirty="0"/>
              <a:t>Calculation of Proportionate Share</a:t>
            </a:r>
          </a:p>
        </p:txBody>
      </p:sp>
      <p:sp>
        <p:nvSpPr>
          <p:cNvPr id="3" name="Content Placeholder 2">
            <a:extLst>
              <a:ext uri="{FF2B5EF4-FFF2-40B4-BE49-F238E27FC236}">
                <a16:creationId xmlns:a16="http://schemas.microsoft.com/office/drawing/2014/main" id="{854DFF8E-EEC8-0923-3E24-7D09839019DA}"/>
              </a:ext>
            </a:extLst>
          </p:cNvPr>
          <p:cNvSpPr>
            <a:spLocks noGrp="1"/>
          </p:cNvSpPr>
          <p:nvPr>
            <p:ph idx="1"/>
          </p:nvPr>
        </p:nvSpPr>
        <p:spPr/>
        <p:txBody>
          <a:bodyPr>
            <a:normAutofit lnSpcReduction="10000"/>
          </a:bodyPr>
          <a:lstStyle/>
          <a:p>
            <a:r>
              <a:rPr lang="en-US" dirty="0"/>
              <a:t>Counts of SWDs enrolled at </a:t>
            </a:r>
            <a:r>
              <a:rPr lang="en-US" b="1" dirty="0"/>
              <a:t>non-profit </a:t>
            </a:r>
            <a:r>
              <a:rPr lang="en-US" dirty="0"/>
              <a:t>private schools who were evaluated and found </a:t>
            </a:r>
            <a:r>
              <a:rPr lang="en-US" b="1" dirty="0"/>
              <a:t>ELIGIBLE </a:t>
            </a:r>
            <a:r>
              <a:rPr lang="en-US" dirty="0"/>
              <a:t>for IDEA Part B services</a:t>
            </a:r>
          </a:p>
          <a:p>
            <a:pPr lvl="1"/>
            <a:r>
              <a:rPr lang="en-US" dirty="0"/>
              <a:t>And elected to participate on an ISP (Plan Type 200) in the prior year; </a:t>
            </a:r>
          </a:p>
          <a:p>
            <a:pPr marL="457200" lvl="1" indent="0">
              <a:buNone/>
            </a:pPr>
            <a:r>
              <a:rPr lang="en-US" b="1" dirty="0"/>
              <a:t>OR</a:t>
            </a:r>
          </a:p>
          <a:p>
            <a:pPr lvl="1"/>
            <a:r>
              <a:rPr lang="en-US" dirty="0"/>
              <a:t>Whose parents decline services through an ISP in the </a:t>
            </a:r>
            <a:r>
              <a:rPr lang="en-US" b="1" dirty="0"/>
              <a:t>prior three academic years</a:t>
            </a:r>
            <a:r>
              <a:rPr lang="en-US" dirty="0"/>
              <a:t> and continue to decline services;</a:t>
            </a:r>
          </a:p>
          <a:p>
            <a:pPr marL="457200" lvl="1" indent="0">
              <a:buNone/>
            </a:pPr>
            <a:r>
              <a:rPr lang="en-US" b="1" dirty="0"/>
              <a:t>OR</a:t>
            </a:r>
          </a:p>
          <a:p>
            <a:pPr lvl="1"/>
            <a:r>
              <a:rPr lang="en-US" dirty="0"/>
              <a:t>Will not be on an ISP for other reasons in the </a:t>
            </a:r>
            <a:r>
              <a:rPr lang="en-US" b="1" dirty="0"/>
              <a:t>prior three academic years</a:t>
            </a:r>
            <a:r>
              <a:rPr lang="en-US" dirty="0"/>
              <a:t> and continues not to be served on an ISP</a:t>
            </a:r>
          </a:p>
        </p:txBody>
      </p:sp>
      <p:sp>
        <p:nvSpPr>
          <p:cNvPr id="4" name="Footer Placeholder 3">
            <a:extLst>
              <a:ext uri="{FF2B5EF4-FFF2-40B4-BE49-F238E27FC236}">
                <a16:creationId xmlns:a16="http://schemas.microsoft.com/office/drawing/2014/main" id="{DE276B2A-E73B-CDBC-45C2-E770479F64E1}"/>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FB309E07-DC39-E626-BAA9-CA04A629A9D2}"/>
              </a:ext>
            </a:extLst>
          </p:cNvPr>
          <p:cNvSpPr>
            <a:spLocks noGrp="1"/>
          </p:cNvSpPr>
          <p:nvPr>
            <p:ph type="sldNum" sz="quarter" idx="12"/>
          </p:nvPr>
        </p:nvSpPr>
        <p:spPr/>
        <p:txBody>
          <a:bodyPr/>
          <a:lstStyle/>
          <a:p>
            <a:fld id="{E3F07B27-5348-4263-B67F-EF7FF0A6AD4A}"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770535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FE7E-7D81-77B7-1285-D49D91D35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667697-4ACE-AF63-8E15-79603947EB29}"/>
              </a:ext>
            </a:extLst>
          </p:cNvPr>
          <p:cNvSpPr>
            <a:spLocks noGrp="1"/>
          </p:cNvSpPr>
          <p:nvPr>
            <p:ph type="title"/>
          </p:nvPr>
        </p:nvSpPr>
        <p:spPr/>
        <p:txBody>
          <a:bodyPr/>
          <a:lstStyle/>
          <a:p>
            <a:r>
              <a:rPr lang="en-US" dirty="0"/>
              <a:t>Preschool-Age Students Enrolled at </a:t>
            </a:r>
            <a:r>
              <a:rPr lang="en-US" b="1" dirty="0"/>
              <a:t>Non-Profit</a:t>
            </a:r>
            <a:r>
              <a:rPr lang="en-US" dirty="0"/>
              <a:t> Private Schools</a:t>
            </a:r>
          </a:p>
        </p:txBody>
      </p:sp>
      <p:sp>
        <p:nvSpPr>
          <p:cNvPr id="3" name="Content Placeholder 2">
            <a:extLst>
              <a:ext uri="{FF2B5EF4-FFF2-40B4-BE49-F238E27FC236}">
                <a16:creationId xmlns:a16="http://schemas.microsoft.com/office/drawing/2014/main" id="{5A10D6B1-2A92-90B1-20E0-E874785B93DF}"/>
              </a:ext>
            </a:extLst>
          </p:cNvPr>
          <p:cNvSpPr>
            <a:spLocks noGrp="1"/>
          </p:cNvSpPr>
          <p:nvPr>
            <p:ph idx="1"/>
          </p:nvPr>
        </p:nvSpPr>
        <p:spPr/>
        <p:txBody>
          <a:bodyPr>
            <a:normAutofit fontScale="85000" lnSpcReduction="20000"/>
          </a:bodyPr>
          <a:lstStyle/>
          <a:p>
            <a:pPr>
              <a:spcBef>
                <a:spcPts val="0"/>
              </a:spcBef>
            </a:pPr>
            <a:r>
              <a:rPr lang="en-US" kern="100" dirty="0">
                <a:ea typeface="Aptos" panose="020B0004020202020204" pitchFamily="34" charset="0"/>
              </a:rPr>
              <a:t>Preschool-age students with disabilities (ages 3-5 and not in Transitional Kindergarten or Kindergarten) who are </a:t>
            </a:r>
            <a:r>
              <a:rPr lang="en-US" sz="3600" kern="100" dirty="0">
                <a:effectLst/>
                <a:ea typeface="Aptos" panose="020B0004020202020204" pitchFamily="34" charset="0"/>
              </a:rPr>
              <a:t>parentally placed in private schools and found eligible can receive services through an ISP </a:t>
            </a:r>
            <a:r>
              <a:rPr lang="en-US" sz="3600" b="1" kern="100" dirty="0">
                <a:effectLst/>
                <a:ea typeface="Aptos" panose="020B0004020202020204" pitchFamily="34" charset="0"/>
              </a:rPr>
              <a:t>and should be included in the proportionate share calculation provided that </a:t>
            </a:r>
            <a:r>
              <a:rPr lang="en-US" b="1" kern="100" dirty="0"/>
              <a:t>the private school additionally serves grades Transitional Kindergarten and above</a:t>
            </a:r>
          </a:p>
          <a:p>
            <a:pPr lvl="1">
              <a:spcBef>
                <a:spcPts val="0"/>
              </a:spcBef>
            </a:pPr>
            <a:endParaRPr lang="en-US" sz="3600" kern="100" dirty="0">
              <a:effectLst/>
              <a:ea typeface="Aptos" panose="020B0004020202020204" pitchFamily="34" charset="0"/>
            </a:endParaRPr>
          </a:p>
          <a:p>
            <a:pPr>
              <a:spcBef>
                <a:spcPts val="0"/>
              </a:spcBef>
            </a:pPr>
            <a:r>
              <a:rPr lang="en-US" sz="3600" kern="100" dirty="0">
                <a:effectLst/>
                <a:ea typeface="Aptos" panose="020B0004020202020204" pitchFamily="34" charset="0"/>
              </a:rPr>
              <a:t>Recent CDE guidance on equitable services was issued and can </a:t>
            </a:r>
            <a:r>
              <a:rPr lang="en-US" sz="3600" kern="100" dirty="0">
                <a:ea typeface="Aptos" panose="020B0004020202020204" pitchFamily="34" charset="0"/>
              </a:rPr>
              <a:t>be found here: </a:t>
            </a:r>
            <a:r>
              <a:rPr lang="en-US" sz="3600" kern="100" dirty="0">
                <a:ea typeface="Aptos" panose="020B0004020202020204" pitchFamily="34" charset="0"/>
                <a:hlinkClick r:id="rId2"/>
              </a:rPr>
              <a:t>https://www.cde.ca.gov/sp/se/as/ideaeqservices.asp</a:t>
            </a:r>
            <a:endParaRPr lang="en-US" sz="3600" dirty="0"/>
          </a:p>
          <a:p>
            <a:endParaRPr lang="en-US" dirty="0"/>
          </a:p>
        </p:txBody>
      </p:sp>
      <p:sp>
        <p:nvSpPr>
          <p:cNvPr id="4" name="Footer Placeholder 3">
            <a:extLst>
              <a:ext uri="{FF2B5EF4-FFF2-40B4-BE49-F238E27FC236}">
                <a16:creationId xmlns:a16="http://schemas.microsoft.com/office/drawing/2014/main" id="{17C1CC90-C65B-FA77-25E2-5393BC908CEA}"/>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FC597C4C-28A7-7CBB-98DE-51BD5B3333D9}"/>
              </a:ext>
            </a:extLst>
          </p:cNvPr>
          <p:cNvSpPr>
            <a:spLocks noGrp="1"/>
          </p:cNvSpPr>
          <p:nvPr>
            <p:ph type="sldNum" sz="quarter" idx="12"/>
          </p:nvPr>
        </p:nvSpPr>
        <p:spPr/>
        <p:txBody>
          <a:bodyPr/>
          <a:lstStyle/>
          <a:p>
            <a:fld id="{E3F07B27-5348-4263-B67F-EF7FF0A6AD4A}"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615536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501FE-B834-3E02-E732-ED5E885A731C}"/>
              </a:ext>
            </a:extLst>
          </p:cNvPr>
          <p:cNvSpPr>
            <a:spLocks noGrp="1"/>
          </p:cNvSpPr>
          <p:nvPr>
            <p:ph type="title"/>
          </p:nvPr>
        </p:nvSpPr>
        <p:spPr/>
        <p:txBody>
          <a:bodyPr/>
          <a:lstStyle/>
          <a:p>
            <a:r>
              <a:rPr lang="en-US" dirty="0"/>
              <a:t>Which LEA should submit the data for students enrolled in private schools?</a:t>
            </a:r>
          </a:p>
        </p:txBody>
      </p:sp>
      <p:sp>
        <p:nvSpPr>
          <p:cNvPr id="3" name="Content Placeholder 2">
            <a:extLst>
              <a:ext uri="{FF2B5EF4-FFF2-40B4-BE49-F238E27FC236}">
                <a16:creationId xmlns:a16="http://schemas.microsoft.com/office/drawing/2014/main" id="{04A81AB9-C34B-9C2E-5D44-F5E60646AA84}"/>
              </a:ext>
            </a:extLst>
          </p:cNvPr>
          <p:cNvSpPr>
            <a:spLocks noGrp="1"/>
          </p:cNvSpPr>
          <p:nvPr>
            <p:ph idx="1"/>
          </p:nvPr>
        </p:nvSpPr>
        <p:spPr/>
        <p:txBody>
          <a:bodyPr/>
          <a:lstStyle/>
          <a:p>
            <a:r>
              <a:rPr lang="en-US" dirty="0"/>
              <a:t>DOL is responsible for submission of data required for students attending private schools within their boundaries</a:t>
            </a:r>
          </a:p>
          <a:p>
            <a:r>
              <a:rPr lang="en-US" dirty="0"/>
              <a:t>In cases where the DOR evaluates the student </a:t>
            </a:r>
            <a:r>
              <a:rPr lang="en-US"/>
              <a:t>as well, </a:t>
            </a:r>
            <a:r>
              <a:rPr lang="en-US" dirty="0"/>
              <a:t>or in lieu of the DOL because of a local MOU, the DOR may submit MEET and SWDS data, </a:t>
            </a:r>
            <a:r>
              <a:rPr lang="en-US" b="1" dirty="0"/>
              <a:t>but should NOT submit enrollment data</a:t>
            </a:r>
          </a:p>
        </p:txBody>
      </p:sp>
      <p:sp>
        <p:nvSpPr>
          <p:cNvPr id="4" name="Footer Placeholder 3">
            <a:extLst>
              <a:ext uri="{FF2B5EF4-FFF2-40B4-BE49-F238E27FC236}">
                <a16:creationId xmlns:a16="http://schemas.microsoft.com/office/drawing/2014/main" id="{8E4A518C-CCF1-D808-DC05-5A68D860430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E48F587E-E9BC-5C0A-1025-99EA598A29DE}"/>
              </a:ext>
            </a:extLst>
          </p:cNvPr>
          <p:cNvSpPr>
            <a:spLocks noGrp="1"/>
          </p:cNvSpPr>
          <p:nvPr>
            <p:ph type="sldNum" sz="quarter" idx="12"/>
          </p:nvPr>
        </p:nvSpPr>
        <p:spPr/>
        <p:txBody>
          <a:bodyPr/>
          <a:lstStyle/>
          <a:p>
            <a:fld id="{E3F07B27-5348-4263-B67F-EF7FF0A6AD4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816542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A4AF-F329-9BFC-E128-277440278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3A03C-3D71-59EA-C8D7-D313F3699E23}"/>
              </a:ext>
            </a:extLst>
          </p:cNvPr>
          <p:cNvSpPr>
            <a:spLocks noGrp="1"/>
          </p:cNvSpPr>
          <p:nvPr>
            <p:ph type="title"/>
          </p:nvPr>
        </p:nvSpPr>
        <p:spPr/>
        <p:txBody>
          <a:bodyPr/>
          <a:lstStyle/>
          <a:p>
            <a:r>
              <a:rPr lang="en-US" dirty="0"/>
              <a:t>When should LEAs submit data for students enrolled in private schools?</a:t>
            </a:r>
          </a:p>
        </p:txBody>
      </p:sp>
      <p:sp>
        <p:nvSpPr>
          <p:cNvPr id="3" name="Content Placeholder 2">
            <a:extLst>
              <a:ext uri="{FF2B5EF4-FFF2-40B4-BE49-F238E27FC236}">
                <a16:creationId xmlns:a16="http://schemas.microsoft.com/office/drawing/2014/main" id="{407F7B5E-A8F8-50B6-A5E4-959D4460DC1D}"/>
              </a:ext>
            </a:extLst>
          </p:cNvPr>
          <p:cNvSpPr>
            <a:spLocks noGrp="1"/>
          </p:cNvSpPr>
          <p:nvPr>
            <p:ph idx="1"/>
          </p:nvPr>
        </p:nvSpPr>
        <p:spPr>
          <a:xfrm>
            <a:off x="838200" y="1825625"/>
            <a:ext cx="10515600" cy="4667250"/>
          </a:xfrm>
        </p:spPr>
        <p:txBody>
          <a:bodyPr>
            <a:normAutofit fontScale="92500"/>
          </a:bodyPr>
          <a:lstStyle/>
          <a:p>
            <a:r>
              <a:rPr lang="en-US" dirty="0"/>
              <a:t>When the student’s parent/guardian has consented to the initial evaluation (assessment plan); OR</a:t>
            </a:r>
          </a:p>
          <a:p>
            <a:r>
              <a:rPr lang="en-US" dirty="0"/>
              <a:t>If the student is not yet three years old, the student’s third birthday; OR</a:t>
            </a:r>
          </a:p>
          <a:p>
            <a:r>
              <a:rPr lang="en-US" dirty="0"/>
              <a:t>When a student has transferred from a public school or private school outside of the LEA (in or out of state) on an active IEP/ISP to a private school within the LEA’s boundaries</a:t>
            </a:r>
          </a:p>
        </p:txBody>
      </p:sp>
      <p:sp>
        <p:nvSpPr>
          <p:cNvPr id="4" name="Slide Number Placeholder 3">
            <a:extLst>
              <a:ext uri="{FF2B5EF4-FFF2-40B4-BE49-F238E27FC236}">
                <a16:creationId xmlns:a16="http://schemas.microsoft.com/office/drawing/2014/main" id="{798E1D2D-C9CC-5C5E-39C9-B51DF5BD2297}"/>
              </a:ext>
            </a:extLst>
          </p:cNvPr>
          <p:cNvSpPr>
            <a:spLocks noGrp="1"/>
          </p:cNvSpPr>
          <p:nvPr>
            <p:ph type="sldNum" sz="quarter" idx="12"/>
          </p:nvPr>
        </p:nvSpPr>
        <p:spPr/>
        <p:txBody>
          <a:bodyPr/>
          <a:lstStyle/>
          <a:p>
            <a:fld id="{E3F07B27-5348-4263-B67F-EF7FF0A6AD4A}" type="slidenum">
              <a:rPr lang="en-US" smtClean="0">
                <a:solidFill>
                  <a:prstClr val="black"/>
                </a:solidFill>
              </a:rPr>
              <a:pPr/>
              <a:t>22</a:t>
            </a:fld>
            <a:endParaRPr lang="en-US" dirty="0">
              <a:solidFill>
                <a:prstClr val="black"/>
              </a:solidFill>
            </a:endParaRPr>
          </a:p>
        </p:txBody>
      </p:sp>
      <p:sp>
        <p:nvSpPr>
          <p:cNvPr id="5" name="Footer Placeholder 4">
            <a:extLst>
              <a:ext uri="{FF2B5EF4-FFF2-40B4-BE49-F238E27FC236}">
                <a16:creationId xmlns:a16="http://schemas.microsoft.com/office/drawing/2014/main" id="{BDA59D5B-CB63-89E5-24C9-D42FE7D8F119}"/>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633285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4EB53-FFF3-77EA-1BAD-60D847FF26E8}"/>
              </a:ext>
            </a:extLst>
          </p:cNvPr>
          <p:cNvSpPr>
            <a:spLocks noGrp="1"/>
          </p:cNvSpPr>
          <p:nvPr>
            <p:ph type="title"/>
          </p:nvPr>
        </p:nvSpPr>
        <p:spPr/>
        <p:txBody>
          <a:bodyPr/>
          <a:lstStyle/>
          <a:p>
            <a:r>
              <a:rPr lang="en-US" dirty="0"/>
              <a:t>Required Data – Creating an Enrollment</a:t>
            </a:r>
          </a:p>
        </p:txBody>
      </p:sp>
      <p:sp>
        <p:nvSpPr>
          <p:cNvPr id="3" name="Content Placeholder 2">
            <a:extLst>
              <a:ext uri="{FF2B5EF4-FFF2-40B4-BE49-F238E27FC236}">
                <a16:creationId xmlns:a16="http://schemas.microsoft.com/office/drawing/2014/main" id="{852AAFFE-43A5-DC58-FA4C-F8B3E10FECEF}"/>
              </a:ext>
            </a:extLst>
          </p:cNvPr>
          <p:cNvSpPr>
            <a:spLocks noGrp="1"/>
          </p:cNvSpPr>
          <p:nvPr>
            <p:ph idx="1"/>
          </p:nvPr>
        </p:nvSpPr>
        <p:spPr/>
        <p:txBody>
          <a:bodyPr>
            <a:normAutofit fontScale="92500" lnSpcReduction="10000"/>
          </a:bodyPr>
          <a:lstStyle/>
          <a:p>
            <a:r>
              <a:rPr lang="en-US" dirty="0"/>
              <a:t>To ensure that CALPADS reflects accurate counts of students enrolled in private schools, it is </a:t>
            </a:r>
            <a:r>
              <a:rPr lang="en-US" b="1" dirty="0"/>
              <a:t>MANDATORY for the DOL </a:t>
            </a:r>
            <a:r>
              <a:rPr lang="en-US" dirty="0"/>
              <a:t>to create an enrollment for the student </a:t>
            </a:r>
            <a:r>
              <a:rPr lang="en-US" b="1" dirty="0"/>
              <a:t>at the private school:</a:t>
            </a:r>
          </a:p>
          <a:p>
            <a:pPr lvl="1"/>
            <a:r>
              <a:rPr lang="en-US" b="1" dirty="0"/>
              <a:t>Enrollment Status Code – </a:t>
            </a:r>
            <a:r>
              <a:rPr lang="en-US" dirty="0"/>
              <a:t>50 – Non-ADA Enrollment</a:t>
            </a:r>
          </a:p>
          <a:p>
            <a:pPr lvl="1"/>
            <a:r>
              <a:rPr lang="en-US" b="1" dirty="0"/>
              <a:t>School of attendance:  </a:t>
            </a:r>
            <a:r>
              <a:rPr lang="en-US" dirty="0"/>
              <a:t>0000002 – Private School Group</a:t>
            </a:r>
          </a:p>
          <a:p>
            <a:pPr lvl="1"/>
            <a:r>
              <a:rPr lang="en-US" b="1" dirty="0"/>
              <a:t>Enrollment Start Date</a:t>
            </a:r>
          </a:p>
          <a:p>
            <a:pPr lvl="2"/>
            <a:r>
              <a:rPr lang="en-US" dirty="0"/>
              <a:t>For initial evaluations:  Date of parental consent for evaluation or third birthday for students not yet age three</a:t>
            </a:r>
          </a:p>
          <a:p>
            <a:pPr lvl="2"/>
            <a:r>
              <a:rPr lang="en-US" dirty="0"/>
              <a:t>For transferring students:  Date student started at private school</a:t>
            </a:r>
          </a:p>
        </p:txBody>
      </p:sp>
      <p:sp>
        <p:nvSpPr>
          <p:cNvPr id="4" name="Footer Placeholder 3">
            <a:extLst>
              <a:ext uri="{FF2B5EF4-FFF2-40B4-BE49-F238E27FC236}">
                <a16:creationId xmlns:a16="http://schemas.microsoft.com/office/drawing/2014/main" id="{B0D0E817-1683-0B4E-F556-656FF777EBE5}"/>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62226D88-C8D7-7B7C-7505-8CFC4E8B8AE1}"/>
              </a:ext>
            </a:extLst>
          </p:cNvPr>
          <p:cNvSpPr>
            <a:spLocks noGrp="1"/>
          </p:cNvSpPr>
          <p:nvPr>
            <p:ph type="sldNum" sz="quarter" idx="12"/>
          </p:nvPr>
        </p:nvSpPr>
        <p:spPr/>
        <p:txBody>
          <a:bodyPr/>
          <a:lstStyle/>
          <a:p>
            <a:fld id="{E3F07B27-5348-4263-B67F-EF7FF0A6AD4A}"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673153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D46-6533-8B08-FE21-DBFB9908394D}"/>
              </a:ext>
            </a:extLst>
          </p:cNvPr>
          <p:cNvSpPr>
            <a:spLocks noGrp="1"/>
          </p:cNvSpPr>
          <p:nvPr>
            <p:ph type="title"/>
          </p:nvPr>
        </p:nvSpPr>
        <p:spPr/>
        <p:txBody>
          <a:bodyPr/>
          <a:lstStyle/>
          <a:p>
            <a:r>
              <a:rPr lang="en-US" dirty="0"/>
              <a:t>What does this enrollment represent?</a:t>
            </a:r>
          </a:p>
        </p:txBody>
      </p:sp>
      <p:sp>
        <p:nvSpPr>
          <p:cNvPr id="3" name="Content Placeholder 2">
            <a:extLst>
              <a:ext uri="{FF2B5EF4-FFF2-40B4-BE49-F238E27FC236}">
                <a16:creationId xmlns:a16="http://schemas.microsoft.com/office/drawing/2014/main" id="{1F0650C6-6BBA-0D6D-B552-749E2900BBC9}"/>
              </a:ext>
            </a:extLst>
          </p:cNvPr>
          <p:cNvSpPr>
            <a:spLocks noGrp="1"/>
          </p:cNvSpPr>
          <p:nvPr>
            <p:ph idx="1"/>
          </p:nvPr>
        </p:nvSpPr>
        <p:spPr/>
        <p:txBody>
          <a:bodyPr/>
          <a:lstStyle/>
          <a:p>
            <a:r>
              <a:rPr lang="en-US" dirty="0"/>
              <a:t>An enrollment at a private school (0000002) represents the LEA’s </a:t>
            </a:r>
            <a:r>
              <a:rPr lang="en-US" b="1" dirty="0"/>
              <a:t>Child Find responsibility </a:t>
            </a:r>
            <a:r>
              <a:rPr lang="en-US" dirty="0"/>
              <a:t>and an acknowledgement by the LEA that a student attending a private school within the LEA’s boundaries:</a:t>
            </a:r>
          </a:p>
          <a:p>
            <a:pPr lvl="1"/>
            <a:r>
              <a:rPr lang="en-US" dirty="0"/>
              <a:t>Requires initial evaluation for equitable services; or</a:t>
            </a:r>
          </a:p>
          <a:p>
            <a:pPr lvl="1"/>
            <a:r>
              <a:rPr lang="en-US" dirty="0"/>
              <a:t>Was on an existing IEP/ISP at another LEA and has now transferred into a private school within the LEA’s boundaries</a:t>
            </a:r>
          </a:p>
          <a:p>
            <a:endParaRPr lang="en-US" dirty="0"/>
          </a:p>
        </p:txBody>
      </p:sp>
      <p:sp>
        <p:nvSpPr>
          <p:cNvPr id="4" name="Footer Placeholder 3">
            <a:extLst>
              <a:ext uri="{FF2B5EF4-FFF2-40B4-BE49-F238E27FC236}">
                <a16:creationId xmlns:a16="http://schemas.microsoft.com/office/drawing/2014/main" id="{DE542A3B-3490-8EDE-AF9F-6D3C760030F7}"/>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575986C5-FE95-F018-7E2A-955B309D677C}"/>
              </a:ext>
            </a:extLst>
          </p:cNvPr>
          <p:cNvSpPr>
            <a:spLocks noGrp="1"/>
          </p:cNvSpPr>
          <p:nvPr>
            <p:ph type="sldNum" sz="quarter" idx="12"/>
          </p:nvPr>
        </p:nvSpPr>
        <p:spPr/>
        <p:txBody>
          <a:bodyPr/>
          <a:lstStyle/>
          <a:p>
            <a:fld id="{E3F07B27-5348-4263-B67F-EF7FF0A6AD4A}"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228544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D6FE-9B14-8229-F4F5-BA806EB2BDE1}"/>
              </a:ext>
            </a:extLst>
          </p:cNvPr>
          <p:cNvSpPr>
            <a:spLocks noGrp="1"/>
          </p:cNvSpPr>
          <p:nvPr>
            <p:ph type="title"/>
          </p:nvPr>
        </p:nvSpPr>
        <p:spPr/>
        <p:txBody>
          <a:bodyPr/>
          <a:lstStyle/>
          <a:p>
            <a:r>
              <a:rPr lang="en-US" dirty="0"/>
              <a:t>Common Mistakes</a:t>
            </a:r>
          </a:p>
        </p:txBody>
      </p:sp>
      <p:graphicFrame>
        <p:nvGraphicFramePr>
          <p:cNvPr id="6" name="Content Placeholder 5">
            <a:extLst>
              <a:ext uri="{FF2B5EF4-FFF2-40B4-BE49-F238E27FC236}">
                <a16:creationId xmlns:a16="http://schemas.microsoft.com/office/drawing/2014/main" id="{5DF145E6-52F6-B8A2-20F3-B5EE3D74751D}"/>
              </a:ext>
            </a:extLst>
          </p:cNvPr>
          <p:cNvGraphicFramePr>
            <a:graphicFrameLocks noGrp="1"/>
          </p:cNvGraphicFramePr>
          <p:nvPr>
            <p:ph idx="1"/>
            <p:extLst>
              <p:ext uri="{D42A27DB-BD31-4B8C-83A1-F6EECF244321}">
                <p14:modId xmlns:p14="http://schemas.microsoft.com/office/powerpoint/2010/main" val="1904426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F248ED1A-FBB7-ABD0-E18D-7689711E9200}"/>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20DEE0D9-2FB6-4138-62F1-DD94C6EAE2C2}"/>
              </a:ext>
            </a:extLst>
          </p:cNvPr>
          <p:cNvSpPr>
            <a:spLocks noGrp="1"/>
          </p:cNvSpPr>
          <p:nvPr>
            <p:ph type="sldNum" sz="quarter" idx="12"/>
          </p:nvPr>
        </p:nvSpPr>
        <p:spPr/>
        <p:txBody>
          <a:bodyPr/>
          <a:lstStyle/>
          <a:p>
            <a:fld id="{E3F07B27-5348-4263-B67F-EF7FF0A6AD4A}" type="slidenum">
              <a:rPr lang="en-US" smtClean="0">
                <a:solidFill>
                  <a:prstClr val="black"/>
                </a:solidFill>
              </a:rPr>
              <a:pPr/>
              <a:t>25</a:t>
            </a:fld>
            <a:endParaRPr lang="en-US" dirty="0">
              <a:solidFill>
                <a:prstClr val="black"/>
              </a:solidFill>
            </a:endParaRPr>
          </a:p>
        </p:txBody>
      </p:sp>
      <p:pic>
        <p:nvPicPr>
          <p:cNvPr id="8" name="Picture 7" descr="A red x on a black background&#10;&#10;Description automatically generated">
            <a:extLst>
              <a:ext uri="{FF2B5EF4-FFF2-40B4-BE49-F238E27FC236}">
                <a16:creationId xmlns:a16="http://schemas.microsoft.com/office/drawing/2014/main" id="{4E4B0027-EA48-0198-8F53-62CC1218B4D3}"/>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61554" y="1651167"/>
            <a:ext cx="4160459" cy="4700253"/>
          </a:xfrm>
          <a:prstGeom prst="rect">
            <a:avLst/>
          </a:prstGeom>
        </p:spPr>
      </p:pic>
      <p:pic>
        <p:nvPicPr>
          <p:cNvPr id="9" name="Picture 8" descr="A red x on a black background&#10;&#10;Description automatically generated">
            <a:extLst>
              <a:ext uri="{FF2B5EF4-FFF2-40B4-BE49-F238E27FC236}">
                <a16:creationId xmlns:a16="http://schemas.microsoft.com/office/drawing/2014/main" id="{AEABCEC2-1AD5-64E3-7B7E-6000F075E1F5}"/>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626181" y="1651166"/>
            <a:ext cx="4160459" cy="4700253"/>
          </a:xfrm>
          <a:prstGeom prst="rect">
            <a:avLst/>
          </a:prstGeom>
        </p:spPr>
      </p:pic>
    </p:spTree>
    <p:extLst>
      <p:ext uri="{BB962C8B-B14F-4D97-AF65-F5344CB8AC3E}">
        <p14:creationId xmlns:p14="http://schemas.microsoft.com/office/powerpoint/2010/main" val="182087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9F298-49C0-58BC-88C5-C4854005B7C1}"/>
              </a:ext>
            </a:extLst>
          </p:cNvPr>
          <p:cNvSpPr>
            <a:spLocks noGrp="1"/>
          </p:cNvSpPr>
          <p:nvPr>
            <p:ph type="title"/>
          </p:nvPr>
        </p:nvSpPr>
        <p:spPr/>
        <p:txBody>
          <a:bodyPr/>
          <a:lstStyle/>
          <a:p>
            <a:r>
              <a:rPr lang="en-US" dirty="0"/>
              <a:t>Required Data – </a:t>
            </a:r>
            <a:r>
              <a:rPr lang="en-US" b="1" dirty="0"/>
              <a:t>Eligible and Participating</a:t>
            </a:r>
          </a:p>
        </p:txBody>
      </p:sp>
      <p:sp>
        <p:nvSpPr>
          <p:cNvPr id="3" name="Content Placeholder 2">
            <a:extLst>
              <a:ext uri="{FF2B5EF4-FFF2-40B4-BE49-F238E27FC236}">
                <a16:creationId xmlns:a16="http://schemas.microsoft.com/office/drawing/2014/main" id="{531B7699-CF02-3343-E1E5-B0ABAEFA973C}"/>
              </a:ext>
            </a:extLst>
          </p:cNvPr>
          <p:cNvSpPr>
            <a:spLocks noGrp="1"/>
          </p:cNvSpPr>
          <p:nvPr>
            <p:ph idx="1"/>
          </p:nvPr>
        </p:nvSpPr>
        <p:spPr/>
        <p:txBody>
          <a:bodyPr/>
          <a:lstStyle/>
          <a:p>
            <a:r>
              <a:rPr lang="en-US" dirty="0"/>
              <a:t>DOL should submit:</a:t>
            </a:r>
          </a:p>
          <a:p>
            <a:pPr lvl="1"/>
            <a:r>
              <a:rPr lang="en-US" dirty="0"/>
              <a:t>SENR – Private School Enrollment</a:t>
            </a:r>
          </a:p>
          <a:p>
            <a:pPr lvl="1"/>
            <a:r>
              <a:rPr lang="en-US" dirty="0"/>
              <a:t>SWDS – 1 – Eligible and Participating</a:t>
            </a:r>
          </a:p>
          <a:p>
            <a:pPr lvl="1"/>
            <a:r>
              <a:rPr lang="en-US" dirty="0"/>
              <a:t>PLAN – 200 – ISP</a:t>
            </a:r>
          </a:p>
          <a:p>
            <a:pPr lvl="1"/>
            <a:r>
              <a:rPr lang="en-US" dirty="0"/>
              <a:t>SERV – Services associated with ISP</a:t>
            </a:r>
          </a:p>
        </p:txBody>
      </p:sp>
      <p:sp>
        <p:nvSpPr>
          <p:cNvPr id="4" name="Footer Placeholder 3">
            <a:extLst>
              <a:ext uri="{FF2B5EF4-FFF2-40B4-BE49-F238E27FC236}">
                <a16:creationId xmlns:a16="http://schemas.microsoft.com/office/drawing/2014/main" id="{3DD9D4B0-5CD7-1AFA-538E-685A74B11664}"/>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DDE3B77E-C624-548F-70D8-63A091BC5489}"/>
              </a:ext>
            </a:extLst>
          </p:cNvPr>
          <p:cNvSpPr>
            <a:spLocks noGrp="1"/>
          </p:cNvSpPr>
          <p:nvPr>
            <p:ph type="sldNum" sz="quarter" idx="12"/>
          </p:nvPr>
        </p:nvSpPr>
        <p:spPr/>
        <p:txBody>
          <a:bodyPr/>
          <a:lstStyle/>
          <a:p>
            <a:fld id="{E3F07B27-5348-4263-B67F-EF7FF0A6AD4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700275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CA1B8-7BD4-C2B1-3EAC-27E649A4118C}"/>
              </a:ext>
            </a:extLst>
          </p:cNvPr>
          <p:cNvSpPr>
            <a:spLocks noGrp="1"/>
          </p:cNvSpPr>
          <p:nvPr>
            <p:ph type="title"/>
          </p:nvPr>
        </p:nvSpPr>
        <p:spPr/>
        <p:txBody>
          <a:bodyPr/>
          <a:lstStyle/>
          <a:p>
            <a:r>
              <a:rPr lang="en-US" dirty="0"/>
              <a:t>Required Data – </a:t>
            </a:r>
            <a:r>
              <a:rPr lang="en-US" b="1" dirty="0"/>
              <a:t>Eligible, Not Participating</a:t>
            </a:r>
          </a:p>
        </p:txBody>
      </p:sp>
      <p:sp>
        <p:nvSpPr>
          <p:cNvPr id="3" name="Content Placeholder 2">
            <a:extLst>
              <a:ext uri="{FF2B5EF4-FFF2-40B4-BE49-F238E27FC236}">
                <a16:creationId xmlns:a16="http://schemas.microsoft.com/office/drawing/2014/main" id="{1D46F7FA-BB8F-A258-4DD8-799F7455AB06}"/>
              </a:ext>
            </a:extLst>
          </p:cNvPr>
          <p:cNvSpPr>
            <a:spLocks noGrp="1"/>
          </p:cNvSpPr>
          <p:nvPr>
            <p:ph idx="1"/>
          </p:nvPr>
        </p:nvSpPr>
        <p:spPr/>
        <p:txBody>
          <a:bodyPr>
            <a:normAutofit fontScale="92500" lnSpcReduction="20000"/>
          </a:bodyPr>
          <a:lstStyle/>
          <a:p>
            <a:r>
              <a:rPr lang="en-US" dirty="0"/>
              <a:t>DOL should submit:</a:t>
            </a:r>
          </a:p>
          <a:p>
            <a:pPr lvl="1"/>
            <a:r>
              <a:rPr lang="en-US" dirty="0"/>
              <a:t>SENR – Private School Enrollment</a:t>
            </a:r>
          </a:p>
          <a:p>
            <a:pPr lvl="1"/>
            <a:r>
              <a:rPr lang="en-US" dirty="0"/>
              <a:t>SWDS – 2 – Eligible, Not Participating, Nonparticipation Reason Code 11 – Parent Declined FAPE/Services or 12 – No Current Plan, Future Plan Expected</a:t>
            </a:r>
          </a:p>
          <a:p>
            <a:pPr lvl="1"/>
            <a:r>
              <a:rPr lang="en-US" b="1" dirty="0">
                <a:solidFill>
                  <a:srgbClr val="FF0000"/>
                </a:solidFill>
              </a:rPr>
              <a:t>DO NOT USE SWDS Status 3 – Eligible, Not Enrolled</a:t>
            </a:r>
          </a:p>
          <a:p>
            <a:r>
              <a:rPr lang="en-US" dirty="0"/>
              <a:t>In cases where the DOR evaluates the student due to a local MOU or in addition to the DOL, </a:t>
            </a:r>
            <a:r>
              <a:rPr lang="en-US" b="1" dirty="0"/>
              <a:t>only the DOL should submit the private school enrollment</a:t>
            </a:r>
          </a:p>
          <a:p>
            <a:pPr lvl="1"/>
            <a:r>
              <a:rPr lang="en-US" b="1" dirty="0"/>
              <a:t>This is to ensure that only students attending private schools within the LEA boundaries are included in the data needed to calculate proportionate share</a:t>
            </a:r>
          </a:p>
        </p:txBody>
      </p:sp>
      <p:sp>
        <p:nvSpPr>
          <p:cNvPr id="4" name="Footer Placeholder 3">
            <a:extLst>
              <a:ext uri="{FF2B5EF4-FFF2-40B4-BE49-F238E27FC236}">
                <a16:creationId xmlns:a16="http://schemas.microsoft.com/office/drawing/2014/main" id="{BF9B2375-B069-11B4-BB5E-CCAB5AD34DD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7CAD8702-0EC9-3BA7-1185-7E1495842F7F}"/>
              </a:ext>
            </a:extLst>
          </p:cNvPr>
          <p:cNvSpPr>
            <a:spLocks noGrp="1"/>
          </p:cNvSpPr>
          <p:nvPr>
            <p:ph type="sldNum" sz="quarter" idx="12"/>
          </p:nvPr>
        </p:nvSpPr>
        <p:spPr/>
        <p:txBody>
          <a:bodyPr/>
          <a:lstStyle/>
          <a:p>
            <a:fld id="{E3F07B27-5348-4263-B67F-EF7FF0A6AD4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90733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BB48C-A787-9666-6719-36A8189B8EDC}"/>
              </a:ext>
            </a:extLst>
          </p:cNvPr>
          <p:cNvSpPr>
            <a:spLocks noGrp="1"/>
          </p:cNvSpPr>
          <p:nvPr>
            <p:ph type="title"/>
          </p:nvPr>
        </p:nvSpPr>
        <p:spPr/>
        <p:txBody>
          <a:bodyPr/>
          <a:lstStyle/>
          <a:p>
            <a:r>
              <a:rPr lang="en-US" dirty="0"/>
              <a:t>REMEMBER!!!</a:t>
            </a:r>
          </a:p>
        </p:txBody>
      </p:sp>
      <p:sp>
        <p:nvSpPr>
          <p:cNvPr id="3" name="Content Placeholder 2">
            <a:extLst>
              <a:ext uri="{FF2B5EF4-FFF2-40B4-BE49-F238E27FC236}">
                <a16:creationId xmlns:a16="http://schemas.microsoft.com/office/drawing/2014/main" id="{50E93146-1DF6-E3D4-68A2-F40F721D1717}"/>
              </a:ext>
            </a:extLst>
          </p:cNvPr>
          <p:cNvSpPr>
            <a:spLocks noGrp="1"/>
          </p:cNvSpPr>
          <p:nvPr>
            <p:ph idx="1"/>
          </p:nvPr>
        </p:nvSpPr>
        <p:spPr/>
        <p:txBody>
          <a:bodyPr/>
          <a:lstStyle/>
          <a:p>
            <a:r>
              <a:rPr lang="en-US" dirty="0"/>
              <a:t>No overlapping enrollment at the LEA is needed to submit MEET and non-participating SWDS data</a:t>
            </a:r>
          </a:p>
          <a:p>
            <a:pPr lvl="1"/>
            <a:r>
              <a:rPr lang="en-US" dirty="0"/>
              <a:t>Therefore, as long as the DOL has created the private school enrollment, the DOR could submit the MEET and SWDS data</a:t>
            </a:r>
          </a:p>
        </p:txBody>
      </p:sp>
      <p:sp>
        <p:nvSpPr>
          <p:cNvPr id="4" name="Footer Placeholder 3">
            <a:extLst>
              <a:ext uri="{FF2B5EF4-FFF2-40B4-BE49-F238E27FC236}">
                <a16:creationId xmlns:a16="http://schemas.microsoft.com/office/drawing/2014/main" id="{BDE89445-456E-F91F-1D0A-8F021B9E42C4}"/>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B8C96464-A59F-3649-E2C6-CA1451753EB8}"/>
              </a:ext>
            </a:extLst>
          </p:cNvPr>
          <p:cNvSpPr>
            <a:spLocks noGrp="1"/>
          </p:cNvSpPr>
          <p:nvPr>
            <p:ph type="sldNum" sz="quarter" idx="12"/>
          </p:nvPr>
        </p:nvSpPr>
        <p:spPr/>
        <p:txBody>
          <a:bodyPr/>
          <a:lstStyle/>
          <a:p>
            <a:fld id="{E3F07B27-5348-4263-B67F-EF7FF0A6AD4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525054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DBE0-8C66-CC9D-498D-E1F2219A9001}"/>
              </a:ext>
            </a:extLst>
          </p:cNvPr>
          <p:cNvSpPr>
            <a:spLocks noGrp="1"/>
          </p:cNvSpPr>
          <p:nvPr>
            <p:ph type="title"/>
          </p:nvPr>
        </p:nvSpPr>
        <p:spPr/>
        <p:txBody>
          <a:bodyPr/>
          <a:lstStyle/>
          <a:p>
            <a:r>
              <a:rPr lang="en-US" dirty="0"/>
              <a:t>Exiting Private School Enrollments – </a:t>
            </a:r>
            <a:r>
              <a:rPr lang="en-US" dirty="0">
                <a:solidFill>
                  <a:srgbClr val="FF0000"/>
                </a:solidFill>
              </a:rPr>
              <a:t>CHANGE IN GUIDANCE</a:t>
            </a:r>
          </a:p>
        </p:txBody>
      </p:sp>
      <p:sp>
        <p:nvSpPr>
          <p:cNvPr id="3" name="Content Placeholder 2">
            <a:extLst>
              <a:ext uri="{FF2B5EF4-FFF2-40B4-BE49-F238E27FC236}">
                <a16:creationId xmlns:a16="http://schemas.microsoft.com/office/drawing/2014/main" id="{6147F38D-A083-69B5-F669-A812D3095835}"/>
              </a:ext>
            </a:extLst>
          </p:cNvPr>
          <p:cNvSpPr>
            <a:spLocks noGrp="1"/>
          </p:cNvSpPr>
          <p:nvPr>
            <p:ph idx="1"/>
          </p:nvPr>
        </p:nvSpPr>
        <p:spPr/>
        <p:txBody>
          <a:bodyPr>
            <a:normAutofit fontScale="77500" lnSpcReduction="20000"/>
          </a:bodyPr>
          <a:lstStyle/>
          <a:p>
            <a:r>
              <a:rPr lang="en-US" dirty="0"/>
              <a:t>Private school enrollments (school 0000002) for students attending NON-PROFIT private schools within the LEA’s boundaries should </a:t>
            </a:r>
            <a:r>
              <a:rPr lang="en-US" b="1" dirty="0"/>
              <a:t>NO LONGER BE EXITED WITH AN EXIT CODE OF N470 – NO SHOW</a:t>
            </a:r>
          </a:p>
          <a:p>
            <a:r>
              <a:rPr lang="en-US" dirty="0"/>
              <a:t>These enrollments should be kept open for the duration of the academic year and exited at the end of the year with an E170 – Non-Primary Enrollment Exit</a:t>
            </a:r>
          </a:p>
          <a:p>
            <a:r>
              <a:rPr lang="en-US" dirty="0"/>
              <a:t>Only private school enrollments (school 0000002) for students attending FOR PROFIT private schools within the LEA’s boundaries should be exited with an Exit code of N470.</a:t>
            </a:r>
          </a:p>
          <a:p>
            <a:pPr lvl="1"/>
            <a:r>
              <a:rPr lang="en-US" b="1" dirty="0"/>
              <a:t>This will allow for easy identification of students who should be counted for proportionate share</a:t>
            </a:r>
          </a:p>
          <a:p>
            <a:endParaRPr lang="en-US" dirty="0"/>
          </a:p>
        </p:txBody>
      </p:sp>
      <p:sp>
        <p:nvSpPr>
          <p:cNvPr id="4" name="Footer Placeholder 3">
            <a:extLst>
              <a:ext uri="{FF2B5EF4-FFF2-40B4-BE49-F238E27FC236}">
                <a16:creationId xmlns:a16="http://schemas.microsoft.com/office/drawing/2014/main" id="{FFB6D611-5D31-39A2-CA6A-A3890037A642}"/>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31F6F9AF-9601-3534-84C1-F371E8A04257}"/>
              </a:ext>
            </a:extLst>
          </p:cNvPr>
          <p:cNvSpPr>
            <a:spLocks noGrp="1"/>
          </p:cNvSpPr>
          <p:nvPr>
            <p:ph type="sldNum" sz="quarter" idx="12"/>
          </p:nvPr>
        </p:nvSpPr>
        <p:spPr/>
        <p:txBody>
          <a:bodyPr/>
          <a:lstStyle/>
          <a:p>
            <a:fld id="{E3F07B27-5348-4263-B67F-EF7FF0A6AD4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419582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090E4-CDBB-554C-EB86-7A1FD7964AEC}"/>
              </a:ext>
            </a:extLst>
          </p:cNvPr>
          <p:cNvSpPr>
            <a:spLocks noGrp="1"/>
          </p:cNvSpPr>
          <p:nvPr>
            <p:ph type="title"/>
          </p:nvPr>
        </p:nvSpPr>
        <p:spPr/>
        <p:txBody>
          <a:bodyPr/>
          <a:lstStyle/>
          <a:p>
            <a:r>
              <a:rPr lang="en-US" dirty="0"/>
              <a:t>Why do we have to leave these enrollments open?</a:t>
            </a:r>
          </a:p>
        </p:txBody>
      </p:sp>
      <p:sp>
        <p:nvSpPr>
          <p:cNvPr id="3" name="Content Placeholder 2">
            <a:extLst>
              <a:ext uri="{FF2B5EF4-FFF2-40B4-BE49-F238E27FC236}">
                <a16:creationId xmlns:a16="http://schemas.microsoft.com/office/drawing/2014/main" id="{CE511958-E7C2-B3CD-6D45-5B9CB817B586}"/>
              </a:ext>
            </a:extLst>
          </p:cNvPr>
          <p:cNvSpPr>
            <a:spLocks noGrp="1"/>
          </p:cNvSpPr>
          <p:nvPr>
            <p:ph idx="1"/>
          </p:nvPr>
        </p:nvSpPr>
        <p:spPr/>
        <p:txBody>
          <a:bodyPr/>
          <a:lstStyle/>
          <a:p>
            <a:r>
              <a:rPr lang="en-US" dirty="0"/>
              <a:t>SWDS, MEET, PLAN, and SERV data needed to calculate proportionate share that are associated with private school enrollments cannot be extracted from CALPADS unless the enrollment </a:t>
            </a:r>
            <a:r>
              <a:rPr lang="en-US" b="1" dirty="0"/>
              <a:t>overlaps</a:t>
            </a:r>
            <a:r>
              <a:rPr lang="en-US" dirty="0"/>
              <a:t> the associated data</a:t>
            </a:r>
          </a:p>
        </p:txBody>
      </p:sp>
      <p:sp>
        <p:nvSpPr>
          <p:cNvPr id="4" name="Footer Placeholder 3">
            <a:extLst>
              <a:ext uri="{FF2B5EF4-FFF2-40B4-BE49-F238E27FC236}">
                <a16:creationId xmlns:a16="http://schemas.microsoft.com/office/drawing/2014/main" id="{B7226D84-6EF5-5782-C558-AC11098EFADE}"/>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B473A985-E1CB-4F80-0D7A-E75EEE8BB974}"/>
              </a:ext>
            </a:extLst>
          </p:cNvPr>
          <p:cNvSpPr>
            <a:spLocks noGrp="1"/>
          </p:cNvSpPr>
          <p:nvPr>
            <p:ph type="sldNum" sz="quarter" idx="12"/>
          </p:nvPr>
        </p:nvSpPr>
        <p:spPr/>
        <p:txBody>
          <a:bodyPr/>
          <a:lstStyle/>
          <a:p>
            <a:fld id="{E3F07B27-5348-4263-B67F-EF7FF0A6AD4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120801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37B2-886A-4A06-9E69-96C74D3607DF}"/>
              </a:ext>
            </a:extLst>
          </p:cNvPr>
          <p:cNvSpPr>
            <a:spLocks noGrp="1"/>
          </p:cNvSpPr>
          <p:nvPr>
            <p:ph type="title"/>
          </p:nvPr>
        </p:nvSpPr>
        <p:spPr/>
        <p:txBody>
          <a:bodyPr/>
          <a:lstStyle/>
          <a:p>
            <a:r>
              <a:rPr lang="en-US" dirty="0"/>
              <a:t>When are data for private school students certified/harvested?</a:t>
            </a:r>
          </a:p>
        </p:txBody>
      </p:sp>
      <p:sp>
        <p:nvSpPr>
          <p:cNvPr id="3" name="Content Placeholder 2">
            <a:extLst>
              <a:ext uri="{FF2B5EF4-FFF2-40B4-BE49-F238E27FC236}">
                <a16:creationId xmlns:a16="http://schemas.microsoft.com/office/drawing/2014/main" id="{45BE8C37-29FB-4E89-B163-396458FB6FC7}"/>
              </a:ext>
            </a:extLst>
          </p:cNvPr>
          <p:cNvSpPr>
            <a:spLocks noGrp="1"/>
          </p:cNvSpPr>
          <p:nvPr>
            <p:ph idx="1"/>
          </p:nvPr>
        </p:nvSpPr>
        <p:spPr>
          <a:xfrm>
            <a:off x="838200" y="1825625"/>
            <a:ext cx="10515600" cy="4667250"/>
          </a:xfrm>
        </p:spPr>
        <p:txBody>
          <a:bodyPr>
            <a:normAutofit fontScale="77500" lnSpcReduction="20000"/>
          </a:bodyPr>
          <a:lstStyle/>
          <a:p>
            <a:r>
              <a:rPr lang="en-US" dirty="0"/>
              <a:t>Fall 1 – Child Counts for Federal Reporting</a:t>
            </a:r>
          </a:p>
          <a:p>
            <a:pPr lvl="1"/>
            <a:r>
              <a:rPr lang="en-US" dirty="0"/>
              <a:t>Counts of students enrolled in </a:t>
            </a:r>
            <a:r>
              <a:rPr lang="en-US" b="1" dirty="0"/>
              <a:t>non-profit</a:t>
            </a:r>
            <a:r>
              <a:rPr lang="en-US" dirty="0"/>
              <a:t> private schools who are ELIGIBLE AND PARTICIPATING ON ISPs on or before Census Day</a:t>
            </a:r>
          </a:p>
          <a:p>
            <a:pPr lvl="1"/>
            <a:r>
              <a:rPr lang="en-US" dirty="0"/>
              <a:t>Data submission Census Day – January</a:t>
            </a:r>
          </a:p>
          <a:p>
            <a:pPr lvl="1"/>
            <a:r>
              <a:rPr lang="en-US" dirty="0"/>
              <a:t>Certified in January annually</a:t>
            </a:r>
          </a:p>
          <a:p>
            <a:pPr lvl="1"/>
            <a:r>
              <a:rPr lang="en-US" i="1" dirty="0"/>
              <a:t>Although they are not used for purposes of federal reporting, LEAs must also extend the offer of FAPE to students attending </a:t>
            </a:r>
            <a:r>
              <a:rPr lang="en-US" b="1" i="1" dirty="0"/>
              <a:t>for-profit private </a:t>
            </a:r>
            <a:r>
              <a:rPr lang="en-US" i="1" dirty="0"/>
              <a:t>schools</a:t>
            </a:r>
          </a:p>
          <a:p>
            <a:r>
              <a:rPr lang="en-US" dirty="0"/>
              <a:t>EOY 4 – Proportionate Share Calculations</a:t>
            </a:r>
          </a:p>
          <a:p>
            <a:pPr lvl="1"/>
            <a:r>
              <a:rPr lang="en-US" dirty="0"/>
              <a:t>Cumulative counts of students enrolled in </a:t>
            </a:r>
            <a:r>
              <a:rPr lang="en-US" b="1" dirty="0"/>
              <a:t>non-profit</a:t>
            </a:r>
            <a:r>
              <a:rPr lang="en-US" dirty="0"/>
              <a:t> private schools who were evaluated and found eligible, regardless of whether or not they are eligible and participating</a:t>
            </a:r>
          </a:p>
          <a:p>
            <a:pPr lvl="1"/>
            <a:r>
              <a:rPr lang="en-US" dirty="0"/>
              <a:t>Data submission May-August annually</a:t>
            </a:r>
          </a:p>
          <a:p>
            <a:pPr lvl="1"/>
            <a:r>
              <a:rPr lang="en-US" dirty="0"/>
              <a:t>Data Certified in August annually</a:t>
            </a:r>
          </a:p>
          <a:p>
            <a:pPr lvl="1"/>
            <a:r>
              <a:rPr lang="en-US" b="1" dirty="0"/>
              <a:t>Currently, there is no specific report in CALPADS that LEAs certify</a:t>
            </a:r>
            <a:r>
              <a:rPr lang="en-US" dirty="0"/>
              <a:t>; however, LEAs can use CALPADS Reports and Operational Store Data (ODS) Extracts to pull these data</a:t>
            </a:r>
          </a:p>
        </p:txBody>
      </p:sp>
      <p:sp>
        <p:nvSpPr>
          <p:cNvPr id="4" name="Slide Number Placeholder 3">
            <a:extLst>
              <a:ext uri="{FF2B5EF4-FFF2-40B4-BE49-F238E27FC236}">
                <a16:creationId xmlns:a16="http://schemas.microsoft.com/office/drawing/2014/main" id="{0B20F91C-D07E-405A-B888-42748DBE2FEE}"/>
              </a:ext>
            </a:extLst>
          </p:cNvPr>
          <p:cNvSpPr>
            <a:spLocks noGrp="1"/>
          </p:cNvSpPr>
          <p:nvPr>
            <p:ph type="sldNum" sz="quarter" idx="12"/>
          </p:nvPr>
        </p:nvSpPr>
        <p:spPr/>
        <p:txBody>
          <a:bodyPr/>
          <a:lstStyle/>
          <a:p>
            <a:fld id="{E3F07B27-5348-4263-B67F-EF7FF0A6AD4A}" type="slidenum">
              <a:rPr lang="en-US" smtClean="0">
                <a:solidFill>
                  <a:prstClr val="black"/>
                </a:solidFill>
              </a:rPr>
              <a:pPr/>
              <a:t>31</a:t>
            </a:fld>
            <a:endParaRPr lang="en-US" dirty="0">
              <a:solidFill>
                <a:prstClr val="black"/>
              </a:solidFill>
            </a:endParaRPr>
          </a:p>
        </p:txBody>
      </p:sp>
      <p:sp>
        <p:nvSpPr>
          <p:cNvPr id="5" name="Footer Placeholder 4">
            <a:extLst>
              <a:ext uri="{FF2B5EF4-FFF2-40B4-BE49-F238E27FC236}">
                <a16:creationId xmlns:a16="http://schemas.microsoft.com/office/drawing/2014/main" id="{2817B54C-14B7-4852-B7C9-511E131FAF45}"/>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2900889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05A2AD-1C00-195E-BB2C-1105C41D7738}"/>
              </a:ext>
            </a:extLst>
          </p:cNvPr>
          <p:cNvSpPr>
            <a:spLocks noGrp="1"/>
          </p:cNvSpPr>
          <p:nvPr>
            <p:ph type="title"/>
          </p:nvPr>
        </p:nvSpPr>
        <p:spPr/>
        <p:txBody>
          <a:bodyPr/>
          <a:lstStyle/>
          <a:p>
            <a:r>
              <a:rPr lang="en-US" dirty="0"/>
              <a:t>Using CALPADS Data to Calculate Proportionate Share</a:t>
            </a:r>
          </a:p>
        </p:txBody>
      </p:sp>
      <p:sp>
        <p:nvSpPr>
          <p:cNvPr id="4" name="Footer Placeholder 3">
            <a:extLst>
              <a:ext uri="{FF2B5EF4-FFF2-40B4-BE49-F238E27FC236}">
                <a16:creationId xmlns:a16="http://schemas.microsoft.com/office/drawing/2014/main" id="{E0B9BE4A-9882-0F78-E80B-75189C2A1173}"/>
              </a:ext>
            </a:extLst>
          </p:cNvPr>
          <p:cNvSpPr>
            <a:spLocks noGrp="1"/>
          </p:cNvSpPr>
          <p:nvPr>
            <p:ph type="ftr" sz="quarter" idx="11"/>
          </p:nvPr>
        </p:nvSpPr>
        <p:spPr>
          <a:prstGeom prst="rect">
            <a:avLst/>
          </a:prstGeom>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DDA18108-91E2-39A2-5CD8-585A0BD37ACE}"/>
              </a:ext>
            </a:extLst>
          </p:cNvPr>
          <p:cNvSpPr>
            <a:spLocks noGrp="1"/>
          </p:cNvSpPr>
          <p:nvPr>
            <p:ph type="sldNum" sz="quarter" idx="12"/>
          </p:nvPr>
        </p:nvSpPr>
        <p:spPr>
          <a:prstGeom prst="rect">
            <a:avLst/>
          </a:prstGeom>
        </p:spPr>
        <p:txBody>
          <a:bodyPr/>
          <a:lstStyle/>
          <a:p>
            <a:fld id="{E3F07B27-5348-4263-B67F-EF7FF0A6AD4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337357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48A4C-74D6-08A7-E71E-9B40B72953F9}"/>
              </a:ext>
            </a:extLst>
          </p:cNvPr>
          <p:cNvSpPr>
            <a:spLocks noGrp="1"/>
          </p:cNvSpPr>
          <p:nvPr>
            <p:ph type="title"/>
          </p:nvPr>
        </p:nvSpPr>
        <p:spPr/>
        <p:txBody>
          <a:bodyPr/>
          <a:lstStyle/>
          <a:p>
            <a:r>
              <a:rPr lang="en-US" dirty="0"/>
              <a:t>Proportionate Share Forms</a:t>
            </a:r>
          </a:p>
        </p:txBody>
      </p:sp>
      <p:sp>
        <p:nvSpPr>
          <p:cNvPr id="3" name="Content Placeholder 2">
            <a:extLst>
              <a:ext uri="{FF2B5EF4-FFF2-40B4-BE49-F238E27FC236}">
                <a16:creationId xmlns:a16="http://schemas.microsoft.com/office/drawing/2014/main" id="{2977FF29-A61D-CC7B-0E57-6BD1EC6CE30F}"/>
              </a:ext>
            </a:extLst>
          </p:cNvPr>
          <p:cNvSpPr>
            <a:spLocks noGrp="1"/>
          </p:cNvSpPr>
          <p:nvPr>
            <p:ph idx="1"/>
          </p:nvPr>
        </p:nvSpPr>
        <p:spPr/>
        <p:txBody>
          <a:bodyPr>
            <a:normAutofit lnSpcReduction="10000"/>
          </a:bodyPr>
          <a:lstStyle/>
          <a:p>
            <a:r>
              <a:rPr lang="en-US" dirty="0"/>
              <a:t>Find the IDEA 611 and 619 Proportionate Share Calculation Forms here: </a:t>
            </a:r>
            <a:r>
              <a:rPr lang="en-US" dirty="0">
                <a:hlinkClick r:id="rId2"/>
              </a:rPr>
              <a:t>https://www.cde.ca.gov/sp/se/as/ideaeqservices.asp</a:t>
            </a:r>
            <a:endParaRPr lang="en-US" dirty="0"/>
          </a:p>
          <a:p>
            <a:pPr lvl="1"/>
            <a:r>
              <a:rPr lang="en-US" dirty="0"/>
              <a:t>The 2025-26 forms are currently being updated </a:t>
            </a:r>
          </a:p>
          <a:p>
            <a:r>
              <a:rPr lang="en-US" dirty="0"/>
              <a:t>Some three-year-old students reported on the 611 form will be duplicative of those students reported on the 619 form</a:t>
            </a:r>
          </a:p>
        </p:txBody>
      </p:sp>
      <p:sp>
        <p:nvSpPr>
          <p:cNvPr id="4" name="Footer Placeholder 3">
            <a:extLst>
              <a:ext uri="{FF2B5EF4-FFF2-40B4-BE49-F238E27FC236}">
                <a16:creationId xmlns:a16="http://schemas.microsoft.com/office/drawing/2014/main" id="{13BF504F-D4EE-0C57-D49D-D003653211A5}"/>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78D96342-ECFB-2404-948B-80D50E4F856F}"/>
              </a:ext>
            </a:extLst>
          </p:cNvPr>
          <p:cNvSpPr>
            <a:spLocks noGrp="1"/>
          </p:cNvSpPr>
          <p:nvPr>
            <p:ph type="sldNum" sz="quarter" idx="12"/>
          </p:nvPr>
        </p:nvSpPr>
        <p:spPr/>
        <p:txBody>
          <a:bodyPr/>
          <a:lstStyle/>
          <a:p>
            <a:fld id="{E3F07B27-5348-4263-B67F-EF7FF0A6AD4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784097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61CC8-6D61-12F3-708E-8F519B93EBD2}"/>
              </a:ext>
            </a:extLst>
          </p:cNvPr>
          <p:cNvSpPr>
            <a:spLocks noGrp="1"/>
          </p:cNvSpPr>
          <p:nvPr>
            <p:ph type="title"/>
          </p:nvPr>
        </p:nvSpPr>
        <p:spPr/>
        <p:txBody>
          <a:bodyPr/>
          <a:lstStyle/>
          <a:p>
            <a:r>
              <a:rPr lang="en-US" dirty="0"/>
              <a:t>Data Needed for the Forms (1)</a:t>
            </a:r>
          </a:p>
        </p:txBody>
      </p:sp>
      <p:sp>
        <p:nvSpPr>
          <p:cNvPr id="3" name="Content Placeholder 2">
            <a:extLst>
              <a:ext uri="{FF2B5EF4-FFF2-40B4-BE49-F238E27FC236}">
                <a16:creationId xmlns:a16="http://schemas.microsoft.com/office/drawing/2014/main" id="{F7AC344E-D2EF-A3F6-F296-4BA31C674745}"/>
              </a:ext>
            </a:extLst>
          </p:cNvPr>
          <p:cNvSpPr>
            <a:spLocks noGrp="1"/>
          </p:cNvSpPr>
          <p:nvPr>
            <p:ph idx="1"/>
          </p:nvPr>
        </p:nvSpPr>
        <p:spPr/>
        <p:txBody>
          <a:bodyPr>
            <a:normAutofit fontScale="92500" lnSpcReduction="20000"/>
          </a:bodyPr>
          <a:lstStyle/>
          <a:p>
            <a:r>
              <a:rPr lang="en-US" dirty="0"/>
              <a:t>Item A 611:  Prior year CALPADS total child count. The child count includes:</a:t>
            </a:r>
          </a:p>
          <a:p>
            <a:pPr lvl="1"/>
            <a:r>
              <a:rPr lang="en-US" dirty="0"/>
              <a:t>Students ages </a:t>
            </a:r>
            <a:r>
              <a:rPr lang="en-US" b="1" dirty="0"/>
              <a:t>three to 21 </a:t>
            </a:r>
            <a:r>
              <a:rPr lang="en-US" dirty="0"/>
              <a:t>who are enrolled in the SELPA’s member LEAs and eligible and were participating in special education on Census Day October 2, 2024; and </a:t>
            </a:r>
          </a:p>
          <a:p>
            <a:pPr lvl="1"/>
            <a:r>
              <a:rPr lang="en-US" dirty="0"/>
              <a:t>On an individualized education program (IEP)</a:t>
            </a:r>
          </a:p>
          <a:p>
            <a:r>
              <a:rPr lang="en-US" dirty="0"/>
              <a:t>Item A 619:  Prior year CALPADS total child count. The child count includes:</a:t>
            </a:r>
          </a:p>
          <a:p>
            <a:pPr lvl="1"/>
            <a:r>
              <a:rPr lang="en-US" dirty="0"/>
              <a:t>Students ages </a:t>
            </a:r>
            <a:r>
              <a:rPr lang="en-US" b="1" dirty="0"/>
              <a:t>three to five </a:t>
            </a:r>
            <a:r>
              <a:rPr lang="en-US" dirty="0"/>
              <a:t>who are enrolled in the SELPA’s member LEAs and eligible and were participating in special education on Census Day October 2, 2024; and </a:t>
            </a:r>
          </a:p>
          <a:p>
            <a:pPr lvl="1"/>
            <a:r>
              <a:rPr lang="en-US" dirty="0"/>
              <a:t>On an individualized education program (IEP)</a:t>
            </a:r>
          </a:p>
          <a:p>
            <a:endParaRPr lang="en-US" dirty="0"/>
          </a:p>
        </p:txBody>
      </p:sp>
      <p:sp>
        <p:nvSpPr>
          <p:cNvPr id="4" name="Footer Placeholder 3">
            <a:extLst>
              <a:ext uri="{FF2B5EF4-FFF2-40B4-BE49-F238E27FC236}">
                <a16:creationId xmlns:a16="http://schemas.microsoft.com/office/drawing/2014/main" id="{E933DEB7-CAFC-3AA3-FDAF-530E626A4DF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0FA2BEC3-2571-F17C-B698-83059E2AA635}"/>
              </a:ext>
            </a:extLst>
          </p:cNvPr>
          <p:cNvSpPr>
            <a:spLocks noGrp="1"/>
          </p:cNvSpPr>
          <p:nvPr>
            <p:ph type="sldNum" sz="quarter" idx="12"/>
          </p:nvPr>
        </p:nvSpPr>
        <p:spPr/>
        <p:txBody>
          <a:bodyPr/>
          <a:lstStyle/>
          <a:p>
            <a:fld id="{E3F07B27-5348-4263-B67F-EF7FF0A6AD4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860151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4FE3-9887-708A-2222-F3B6E42D1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94BC5-36D6-01A1-9B94-786931AA0AA7}"/>
              </a:ext>
            </a:extLst>
          </p:cNvPr>
          <p:cNvSpPr>
            <a:spLocks noGrp="1"/>
          </p:cNvSpPr>
          <p:nvPr>
            <p:ph type="title"/>
          </p:nvPr>
        </p:nvSpPr>
        <p:spPr/>
        <p:txBody>
          <a:bodyPr/>
          <a:lstStyle/>
          <a:p>
            <a:r>
              <a:rPr lang="en-US" dirty="0"/>
              <a:t>Data Needed for the Form (2)</a:t>
            </a:r>
          </a:p>
        </p:txBody>
      </p:sp>
      <p:sp>
        <p:nvSpPr>
          <p:cNvPr id="3" name="Content Placeholder 2">
            <a:extLst>
              <a:ext uri="{FF2B5EF4-FFF2-40B4-BE49-F238E27FC236}">
                <a16:creationId xmlns:a16="http://schemas.microsoft.com/office/drawing/2014/main" id="{2CF1AF12-D174-3E3B-03A0-401E8F00A516}"/>
              </a:ext>
            </a:extLst>
          </p:cNvPr>
          <p:cNvSpPr>
            <a:spLocks noGrp="1"/>
          </p:cNvSpPr>
          <p:nvPr>
            <p:ph idx="1"/>
          </p:nvPr>
        </p:nvSpPr>
        <p:spPr/>
        <p:txBody>
          <a:bodyPr>
            <a:normAutofit fontScale="92500" lnSpcReduction="20000"/>
          </a:bodyPr>
          <a:lstStyle/>
          <a:p>
            <a:pPr marL="0" marR="115570" lvl="0" indent="0">
              <a:lnSpc>
                <a:spcPct val="95000"/>
              </a:lnSpc>
              <a:spcBef>
                <a:spcPts val="655"/>
              </a:spcBef>
              <a:spcAft>
                <a:spcPts val="0"/>
              </a:spcAft>
              <a:buFont typeface="+mj-lt"/>
              <a:buNone/>
            </a:pPr>
            <a:r>
              <a:rPr lang="en-US" dirty="0"/>
              <a:t>Item B 611:  Prior three years of cumulative of CALPADS private school child counts. This count includes: </a:t>
            </a:r>
          </a:p>
          <a:p>
            <a:pPr marL="0" marR="115570" lvl="0" indent="0">
              <a:lnSpc>
                <a:spcPct val="95000"/>
              </a:lnSpc>
              <a:spcBef>
                <a:spcPts val="655"/>
              </a:spcBef>
              <a:spcAft>
                <a:spcPts val="0"/>
              </a:spcAft>
              <a:buFont typeface="+mj-lt"/>
              <a:buNone/>
            </a:pPr>
            <a:r>
              <a:rPr lang="en-US" sz="2400" dirty="0">
                <a:solidFill>
                  <a:schemeClr val="tx1"/>
                </a:solidFill>
                <a:effectLst/>
                <a:latin typeface="Arial" panose="020B0604020202020204" pitchFamily="34" charset="0"/>
                <a:cs typeface="Arial" panose="020B0604020202020204" pitchFamily="34" charset="0"/>
              </a:rPr>
              <a:t>Students ages three to 21 </a:t>
            </a:r>
            <a:r>
              <a:rPr lang="en-US" sz="2400" b="1" dirty="0">
                <a:solidFill>
                  <a:schemeClr val="tx1"/>
                </a:solidFill>
                <a:effectLst/>
                <a:latin typeface="Arial" panose="020B0604020202020204" pitchFamily="34" charset="0"/>
                <a:cs typeface="Arial" panose="020B0604020202020204" pitchFamily="34" charset="0"/>
              </a:rPr>
              <a:t>who were enrolled in non-profit private schools within the LEA’s boundaries</a:t>
            </a:r>
            <a:r>
              <a:rPr lang="en-US" sz="2400" dirty="0">
                <a:solidFill>
                  <a:schemeClr val="tx1"/>
                </a:solidFill>
                <a:effectLst/>
                <a:latin typeface="Arial" panose="020B0604020202020204" pitchFamily="34" charset="0"/>
                <a:cs typeface="Arial" panose="020B0604020202020204" pitchFamily="34" charset="0"/>
              </a:rPr>
              <a:t> </a:t>
            </a:r>
            <a:r>
              <a:rPr lang="en-US" sz="2400" b="1" dirty="0">
                <a:solidFill>
                  <a:schemeClr val="tx1"/>
                </a:solidFill>
                <a:effectLst/>
                <a:latin typeface="Arial" panose="020B0604020202020204" pitchFamily="34" charset="0"/>
                <a:cs typeface="Arial" panose="020B0604020202020204" pitchFamily="34" charset="0"/>
              </a:rPr>
              <a:t>anytime within the 2024-25 academic year </a:t>
            </a:r>
            <a:r>
              <a:rPr lang="en-US" sz="2400" dirty="0">
                <a:solidFill>
                  <a:schemeClr val="tx1"/>
                </a:solidFill>
                <a:effectLst/>
                <a:latin typeface="Arial" panose="020B0604020202020204" pitchFamily="34" charset="0"/>
                <a:cs typeface="Arial" panose="020B0604020202020204" pitchFamily="34" charset="0"/>
              </a:rPr>
              <a:t>and:</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B1:  </a:t>
            </a:r>
            <a:r>
              <a:rPr lang="en-US" sz="2400" b="0" dirty="0">
                <a:solidFill>
                  <a:schemeClr val="tx1"/>
                </a:solidFill>
                <a:effectLst/>
                <a:latin typeface="Arial" panose="020B0604020202020204" pitchFamily="34" charset="0"/>
                <a:cs typeface="Arial" panose="020B0604020202020204" pitchFamily="34" charset="0"/>
              </a:rPr>
              <a:t>Were eligible and participating and served on an ISP; OR</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B2:  </a:t>
            </a:r>
            <a:r>
              <a:rPr lang="en-US" sz="2400" b="0" dirty="0">
                <a:solidFill>
                  <a:schemeClr val="tx1"/>
                </a:solidFill>
                <a:effectLst/>
                <a:latin typeface="Arial" panose="020B0604020202020204" pitchFamily="34" charset="0"/>
                <a:cs typeface="Arial" panose="020B0604020202020204" pitchFamily="34" charset="0"/>
              </a:rPr>
              <a:t>Were evaluated for special education and services within the 2024-25 academic year but the parent/guardian declined FAPE and services through an ISP or the student will not receive services for other reasons; OR</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B3:  </a:t>
            </a:r>
            <a:r>
              <a:rPr lang="en-US" sz="2400" b="0" dirty="0">
                <a:solidFill>
                  <a:schemeClr val="tx1"/>
                </a:solidFill>
                <a:effectLst/>
                <a:latin typeface="Arial" panose="020B0604020202020204" pitchFamily="34" charset="0"/>
                <a:cs typeface="Arial" panose="020B0604020202020204" pitchFamily="34" charset="0"/>
              </a:rPr>
              <a:t>Were evaluated for special education and services within the 2022-2023 or 2023-24 academic years and the parent/guardian continues to decline equitable services through an ISP or the student will not receive services for other reasons</a:t>
            </a:r>
          </a:p>
          <a:p>
            <a:endParaRPr lang="en-US" dirty="0"/>
          </a:p>
        </p:txBody>
      </p:sp>
      <p:sp>
        <p:nvSpPr>
          <p:cNvPr id="4" name="Footer Placeholder 3">
            <a:extLst>
              <a:ext uri="{FF2B5EF4-FFF2-40B4-BE49-F238E27FC236}">
                <a16:creationId xmlns:a16="http://schemas.microsoft.com/office/drawing/2014/main" id="{31D75818-BA90-72EE-D78C-20EEFB753DE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B499436E-9E91-5B94-B6EC-88F7E1CAE1D4}"/>
              </a:ext>
            </a:extLst>
          </p:cNvPr>
          <p:cNvSpPr>
            <a:spLocks noGrp="1"/>
          </p:cNvSpPr>
          <p:nvPr>
            <p:ph type="sldNum" sz="quarter" idx="12"/>
          </p:nvPr>
        </p:nvSpPr>
        <p:spPr/>
        <p:txBody>
          <a:bodyPr/>
          <a:lstStyle/>
          <a:p>
            <a:fld id="{E3F07B27-5348-4263-B67F-EF7FF0A6AD4A}"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672967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86743-9E4F-FE89-AF42-4A194720AE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07B76-5E56-016D-3EA1-123ABBF9FC97}"/>
              </a:ext>
            </a:extLst>
          </p:cNvPr>
          <p:cNvSpPr>
            <a:spLocks noGrp="1"/>
          </p:cNvSpPr>
          <p:nvPr>
            <p:ph type="title"/>
          </p:nvPr>
        </p:nvSpPr>
        <p:spPr/>
        <p:txBody>
          <a:bodyPr/>
          <a:lstStyle/>
          <a:p>
            <a:r>
              <a:rPr lang="en-US" dirty="0"/>
              <a:t>Data Needed for the Form (3)</a:t>
            </a:r>
          </a:p>
        </p:txBody>
      </p:sp>
      <p:sp>
        <p:nvSpPr>
          <p:cNvPr id="3" name="Content Placeholder 2">
            <a:extLst>
              <a:ext uri="{FF2B5EF4-FFF2-40B4-BE49-F238E27FC236}">
                <a16:creationId xmlns:a16="http://schemas.microsoft.com/office/drawing/2014/main" id="{8CEC3276-B7D1-39F8-2581-EDF6BFAB7D4A}"/>
              </a:ext>
            </a:extLst>
          </p:cNvPr>
          <p:cNvSpPr>
            <a:spLocks noGrp="1"/>
          </p:cNvSpPr>
          <p:nvPr>
            <p:ph idx="1"/>
          </p:nvPr>
        </p:nvSpPr>
        <p:spPr/>
        <p:txBody>
          <a:bodyPr>
            <a:normAutofit fontScale="92500" lnSpcReduction="20000"/>
          </a:bodyPr>
          <a:lstStyle/>
          <a:p>
            <a:pPr marL="0" marR="115570" lvl="0" indent="0">
              <a:lnSpc>
                <a:spcPct val="95000"/>
              </a:lnSpc>
              <a:spcBef>
                <a:spcPts val="655"/>
              </a:spcBef>
              <a:spcAft>
                <a:spcPts val="0"/>
              </a:spcAft>
              <a:buFont typeface="+mj-lt"/>
              <a:buNone/>
            </a:pPr>
            <a:r>
              <a:rPr lang="en-US" dirty="0"/>
              <a:t>Item B 619:  Prior three years of cumulative of CALPADS private school child counts. This count includes: </a:t>
            </a:r>
          </a:p>
          <a:p>
            <a:pPr marL="0" marR="115570" lvl="0" indent="0">
              <a:lnSpc>
                <a:spcPct val="95000"/>
              </a:lnSpc>
              <a:spcBef>
                <a:spcPts val="655"/>
              </a:spcBef>
              <a:spcAft>
                <a:spcPts val="0"/>
              </a:spcAft>
              <a:buFont typeface="+mj-lt"/>
              <a:buNone/>
            </a:pPr>
            <a:r>
              <a:rPr lang="en-US" sz="2400" dirty="0">
                <a:solidFill>
                  <a:schemeClr val="tx1"/>
                </a:solidFill>
                <a:effectLst/>
                <a:latin typeface="Arial" panose="020B0604020202020204" pitchFamily="34" charset="0"/>
                <a:cs typeface="Arial" panose="020B0604020202020204" pitchFamily="34" charset="0"/>
              </a:rPr>
              <a:t>Students ages three to five </a:t>
            </a:r>
            <a:r>
              <a:rPr lang="en-US" sz="2400" b="1" dirty="0">
                <a:solidFill>
                  <a:schemeClr val="tx1"/>
                </a:solidFill>
                <a:effectLst/>
                <a:latin typeface="Arial" panose="020B0604020202020204" pitchFamily="34" charset="0"/>
                <a:cs typeface="Arial" panose="020B0604020202020204" pitchFamily="34" charset="0"/>
              </a:rPr>
              <a:t>who were enrolled in non-profit private schools within the LEA’s boundaries</a:t>
            </a:r>
            <a:r>
              <a:rPr lang="en-US" sz="2400" dirty="0">
                <a:solidFill>
                  <a:schemeClr val="tx1"/>
                </a:solidFill>
                <a:effectLst/>
                <a:latin typeface="Arial" panose="020B0604020202020204" pitchFamily="34" charset="0"/>
                <a:cs typeface="Arial" panose="020B0604020202020204" pitchFamily="34" charset="0"/>
              </a:rPr>
              <a:t> </a:t>
            </a:r>
            <a:r>
              <a:rPr lang="en-US" sz="2400" b="1" dirty="0">
                <a:solidFill>
                  <a:schemeClr val="tx1"/>
                </a:solidFill>
                <a:effectLst/>
                <a:latin typeface="Arial" panose="020B0604020202020204" pitchFamily="34" charset="0"/>
                <a:cs typeface="Arial" panose="020B0604020202020204" pitchFamily="34" charset="0"/>
              </a:rPr>
              <a:t>anytime within the 2024-25 academic year </a:t>
            </a:r>
            <a:r>
              <a:rPr lang="en-US" sz="2400" dirty="0">
                <a:solidFill>
                  <a:schemeClr val="tx1"/>
                </a:solidFill>
                <a:effectLst/>
                <a:latin typeface="Arial" panose="020B0604020202020204" pitchFamily="34" charset="0"/>
                <a:cs typeface="Arial" panose="020B0604020202020204" pitchFamily="34" charset="0"/>
              </a:rPr>
              <a:t>and:</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B1:  </a:t>
            </a:r>
            <a:r>
              <a:rPr lang="en-US" sz="2400" b="0" dirty="0">
                <a:solidFill>
                  <a:schemeClr val="tx1"/>
                </a:solidFill>
                <a:effectLst/>
                <a:latin typeface="Arial" panose="020B0604020202020204" pitchFamily="34" charset="0"/>
                <a:cs typeface="Arial" panose="020B0604020202020204" pitchFamily="34" charset="0"/>
              </a:rPr>
              <a:t>Were eligible and participating and served on an ISP; OR</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B2:  </a:t>
            </a:r>
            <a:r>
              <a:rPr lang="en-US" sz="2400" b="0" dirty="0">
                <a:solidFill>
                  <a:schemeClr val="tx1"/>
                </a:solidFill>
                <a:effectLst/>
                <a:latin typeface="Arial" panose="020B0604020202020204" pitchFamily="34" charset="0"/>
                <a:cs typeface="Arial" panose="020B0604020202020204" pitchFamily="34" charset="0"/>
              </a:rPr>
              <a:t>Were evaluated for special education and services within the 2024-25 academic year but the parent/guardian declined FAPE and services through an ISP or the student will not receive services for other reasons; OR</a:t>
            </a:r>
          </a:p>
          <a:p>
            <a:pPr marL="1257300" marR="115570" lvl="2" indent="-342900">
              <a:lnSpc>
                <a:spcPct val="95000"/>
              </a:lnSpc>
              <a:spcBef>
                <a:spcPts val="655"/>
              </a:spcBef>
              <a:spcAft>
                <a:spcPts val="0"/>
              </a:spcAft>
              <a:buFont typeface="Arial" panose="020B0604020202020204" pitchFamily="34" charset="0"/>
              <a:buChar char="•"/>
            </a:pPr>
            <a:r>
              <a:rPr lang="en-US" sz="2400" b="1" dirty="0">
                <a:solidFill>
                  <a:schemeClr val="tx1"/>
                </a:solidFill>
                <a:effectLst/>
                <a:latin typeface="Arial" panose="020B0604020202020204" pitchFamily="34" charset="0"/>
                <a:cs typeface="Arial" panose="020B0604020202020204" pitchFamily="34" charset="0"/>
              </a:rPr>
              <a:t>B3:  </a:t>
            </a:r>
            <a:r>
              <a:rPr lang="en-US" sz="2400" b="0" dirty="0">
                <a:solidFill>
                  <a:schemeClr val="tx1"/>
                </a:solidFill>
                <a:effectLst/>
                <a:latin typeface="Arial" panose="020B0604020202020204" pitchFamily="34" charset="0"/>
                <a:cs typeface="Arial" panose="020B0604020202020204" pitchFamily="34" charset="0"/>
              </a:rPr>
              <a:t>Were evaluated for special education and services within the 2022-2023 or 2023-24 academic years and the parent/guardian continues to decline equitable services through an ISP or the student will not receive services for other reasons</a:t>
            </a:r>
          </a:p>
          <a:p>
            <a:endParaRPr lang="en-US" dirty="0"/>
          </a:p>
        </p:txBody>
      </p:sp>
      <p:sp>
        <p:nvSpPr>
          <p:cNvPr id="4" name="Footer Placeholder 3">
            <a:extLst>
              <a:ext uri="{FF2B5EF4-FFF2-40B4-BE49-F238E27FC236}">
                <a16:creationId xmlns:a16="http://schemas.microsoft.com/office/drawing/2014/main" id="{6368829D-9195-616D-71BF-6421485A0B4C}"/>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EB5F5D3F-5126-6A88-9088-D83CE0162699}"/>
              </a:ext>
            </a:extLst>
          </p:cNvPr>
          <p:cNvSpPr>
            <a:spLocks noGrp="1"/>
          </p:cNvSpPr>
          <p:nvPr>
            <p:ph type="sldNum" sz="quarter" idx="12"/>
          </p:nvPr>
        </p:nvSpPr>
        <p:spPr/>
        <p:txBody>
          <a:bodyPr/>
          <a:lstStyle/>
          <a:p>
            <a:fld id="{E3F07B27-5348-4263-B67F-EF7FF0A6AD4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192130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80B87-C903-503D-C590-48965AE73EFB}"/>
              </a:ext>
            </a:extLst>
          </p:cNvPr>
          <p:cNvSpPr>
            <a:spLocks noGrp="1"/>
          </p:cNvSpPr>
          <p:nvPr>
            <p:ph type="title"/>
          </p:nvPr>
        </p:nvSpPr>
        <p:spPr/>
        <p:txBody>
          <a:bodyPr/>
          <a:lstStyle/>
          <a:p>
            <a:r>
              <a:rPr lang="en-US" dirty="0"/>
              <a:t>Reporting Students Whose Parents Declined Services in Prior Years</a:t>
            </a:r>
          </a:p>
        </p:txBody>
      </p:sp>
      <p:sp>
        <p:nvSpPr>
          <p:cNvPr id="3" name="Content Placeholder 2">
            <a:extLst>
              <a:ext uri="{FF2B5EF4-FFF2-40B4-BE49-F238E27FC236}">
                <a16:creationId xmlns:a16="http://schemas.microsoft.com/office/drawing/2014/main" id="{5AF23FD9-8163-F599-23F3-6AC4F511636E}"/>
              </a:ext>
            </a:extLst>
          </p:cNvPr>
          <p:cNvSpPr>
            <a:spLocks noGrp="1"/>
          </p:cNvSpPr>
          <p:nvPr>
            <p:ph idx="1"/>
          </p:nvPr>
        </p:nvSpPr>
        <p:spPr/>
        <p:txBody>
          <a:bodyPr>
            <a:normAutofit fontScale="92500"/>
          </a:bodyPr>
          <a:lstStyle/>
          <a:p>
            <a:r>
              <a:rPr lang="en-US" dirty="0"/>
              <a:t>To accurately report data for Proportionate Share calculations LEAs must also include and report students whose eligibility was determined in the </a:t>
            </a:r>
            <a:r>
              <a:rPr lang="en-US" b="1" dirty="0"/>
              <a:t>prior three years, the student remains enrolled at the private school, but the parents/guardians continue to decline services</a:t>
            </a:r>
          </a:p>
          <a:p>
            <a:r>
              <a:rPr lang="en-US" dirty="0"/>
              <a:t>These students have an eligibility period of three years and must be reevaluated after three years</a:t>
            </a:r>
          </a:p>
        </p:txBody>
      </p:sp>
      <p:sp>
        <p:nvSpPr>
          <p:cNvPr id="4" name="Footer Placeholder 3">
            <a:extLst>
              <a:ext uri="{FF2B5EF4-FFF2-40B4-BE49-F238E27FC236}">
                <a16:creationId xmlns:a16="http://schemas.microsoft.com/office/drawing/2014/main" id="{96B29898-32B1-1092-EE6D-4A0523E5EA6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78FCA02B-DE12-7601-47A6-AE3DA215EDC1}"/>
              </a:ext>
            </a:extLst>
          </p:cNvPr>
          <p:cNvSpPr>
            <a:spLocks noGrp="1"/>
          </p:cNvSpPr>
          <p:nvPr>
            <p:ph type="sldNum" sz="quarter" idx="12"/>
          </p:nvPr>
        </p:nvSpPr>
        <p:spPr/>
        <p:txBody>
          <a:bodyPr/>
          <a:lstStyle/>
          <a:p>
            <a:fld id="{E3F07B27-5348-4263-B67F-EF7FF0A6AD4A}"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3260061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6F9F-EB15-B56B-0937-F8D7993394C6}"/>
              </a:ext>
            </a:extLst>
          </p:cNvPr>
          <p:cNvSpPr>
            <a:spLocks noGrp="1"/>
          </p:cNvSpPr>
          <p:nvPr>
            <p:ph type="title"/>
          </p:nvPr>
        </p:nvSpPr>
        <p:spPr/>
        <p:txBody>
          <a:bodyPr/>
          <a:lstStyle/>
          <a:p>
            <a:r>
              <a:rPr lang="en-US" dirty="0"/>
              <a:t>Which report should be used for Item A – Total Child Count?</a:t>
            </a:r>
          </a:p>
        </p:txBody>
      </p:sp>
      <p:sp>
        <p:nvSpPr>
          <p:cNvPr id="3" name="Content Placeholder 2">
            <a:extLst>
              <a:ext uri="{FF2B5EF4-FFF2-40B4-BE49-F238E27FC236}">
                <a16:creationId xmlns:a16="http://schemas.microsoft.com/office/drawing/2014/main" id="{65FD1F46-A8EB-88B7-75D9-93512292A7A6}"/>
              </a:ext>
            </a:extLst>
          </p:cNvPr>
          <p:cNvSpPr>
            <a:spLocks noGrp="1"/>
          </p:cNvSpPr>
          <p:nvPr>
            <p:ph idx="1"/>
          </p:nvPr>
        </p:nvSpPr>
        <p:spPr/>
        <p:txBody>
          <a:bodyPr>
            <a:normAutofit/>
          </a:bodyPr>
          <a:lstStyle/>
          <a:p>
            <a:r>
              <a:rPr lang="en-US" b="1" dirty="0"/>
              <a:t>Fall 1 </a:t>
            </a:r>
            <a:r>
              <a:rPr lang="en-US" i="1" dirty="0"/>
              <a:t>Report 16.14 – Students with Disabilities – Plan Student List</a:t>
            </a:r>
          </a:p>
          <a:p>
            <a:pPr lvl="1"/>
            <a:r>
              <a:rPr lang="en-US" dirty="0"/>
              <a:t>Prior year (2024-25)</a:t>
            </a:r>
          </a:p>
          <a:p>
            <a:pPr lvl="1"/>
            <a:r>
              <a:rPr lang="en-US" dirty="0"/>
              <a:t>Filter for ages 3-21 for 611 and 3-5 for 619</a:t>
            </a:r>
          </a:p>
          <a:p>
            <a:pPr lvl="1"/>
            <a:r>
              <a:rPr lang="en-US" dirty="0"/>
              <a:t>Plan Type IEP</a:t>
            </a:r>
          </a:p>
          <a:p>
            <a:pPr lvl="1"/>
            <a:r>
              <a:rPr lang="en-US" dirty="0"/>
              <a:t>Filter OUT any student with an enrollment in a private school (after you’ve downloaded the report)</a:t>
            </a:r>
          </a:p>
          <a:p>
            <a:pPr lvl="2"/>
            <a:r>
              <a:rPr lang="en-US" dirty="0"/>
              <a:t>These represent students in private schools on IEPs through settlement agreements</a:t>
            </a:r>
          </a:p>
        </p:txBody>
      </p:sp>
      <p:sp>
        <p:nvSpPr>
          <p:cNvPr id="4" name="Footer Placeholder 3">
            <a:extLst>
              <a:ext uri="{FF2B5EF4-FFF2-40B4-BE49-F238E27FC236}">
                <a16:creationId xmlns:a16="http://schemas.microsoft.com/office/drawing/2014/main" id="{440B2D1C-2F15-3CC1-E12D-9B34B3E4EDC8}"/>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8AD9F833-156D-02FB-A628-9C3363CD2041}"/>
              </a:ext>
            </a:extLst>
          </p:cNvPr>
          <p:cNvSpPr>
            <a:spLocks noGrp="1"/>
          </p:cNvSpPr>
          <p:nvPr>
            <p:ph type="sldNum" sz="quarter" idx="12"/>
          </p:nvPr>
        </p:nvSpPr>
        <p:spPr/>
        <p:txBody>
          <a:bodyPr/>
          <a:lstStyle/>
          <a:p>
            <a:fld id="{E3F07B27-5348-4263-B67F-EF7FF0A6AD4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1478061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C1639-C290-E891-7BD7-690FABE7C3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9D76F-ABA7-05C3-BEEC-F4783023311F}"/>
              </a:ext>
            </a:extLst>
          </p:cNvPr>
          <p:cNvSpPr>
            <a:spLocks noGrp="1"/>
          </p:cNvSpPr>
          <p:nvPr>
            <p:ph type="title"/>
          </p:nvPr>
        </p:nvSpPr>
        <p:spPr/>
        <p:txBody>
          <a:bodyPr>
            <a:normAutofit/>
          </a:bodyPr>
          <a:lstStyle/>
          <a:p>
            <a:r>
              <a:rPr lang="en-US" dirty="0"/>
              <a:t>Which report should be used for Item A – Total Child Count? (2)</a:t>
            </a:r>
          </a:p>
        </p:txBody>
      </p:sp>
      <p:sp>
        <p:nvSpPr>
          <p:cNvPr id="3" name="Content Placeholder 2">
            <a:extLst>
              <a:ext uri="{FF2B5EF4-FFF2-40B4-BE49-F238E27FC236}">
                <a16:creationId xmlns:a16="http://schemas.microsoft.com/office/drawing/2014/main" id="{C96A073A-5BAC-551F-B638-45775D2B752A}"/>
              </a:ext>
            </a:extLst>
          </p:cNvPr>
          <p:cNvSpPr>
            <a:spLocks noGrp="1"/>
          </p:cNvSpPr>
          <p:nvPr>
            <p:ph idx="1"/>
          </p:nvPr>
        </p:nvSpPr>
        <p:spPr>
          <a:xfrm>
            <a:off x="838200" y="1757045"/>
            <a:ext cx="10515600" cy="4351338"/>
          </a:xfrm>
        </p:spPr>
        <p:txBody>
          <a:bodyPr/>
          <a:lstStyle/>
          <a:p>
            <a:pPr marL="457200" lvl="1" indent="0">
              <a:buNone/>
            </a:pPr>
            <a:endParaRPr lang="en-US" sz="2000" dirty="0"/>
          </a:p>
        </p:txBody>
      </p:sp>
      <p:sp>
        <p:nvSpPr>
          <p:cNvPr id="4" name="Footer Placeholder 3">
            <a:extLst>
              <a:ext uri="{FF2B5EF4-FFF2-40B4-BE49-F238E27FC236}">
                <a16:creationId xmlns:a16="http://schemas.microsoft.com/office/drawing/2014/main" id="{5759A1D2-E3F3-8BFC-9CC5-5D715187B69B}"/>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3A51C19F-64CA-2B5B-35BE-3567ED814A83}"/>
              </a:ext>
            </a:extLst>
          </p:cNvPr>
          <p:cNvSpPr>
            <a:spLocks noGrp="1"/>
          </p:cNvSpPr>
          <p:nvPr>
            <p:ph type="sldNum" sz="quarter" idx="12"/>
          </p:nvPr>
        </p:nvSpPr>
        <p:spPr/>
        <p:txBody>
          <a:bodyPr/>
          <a:lstStyle/>
          <a:p>
            <a:fld id="{E3F07B27-5348-4263-B67F-EF7FF0A6AD4A}" type="slidenum">
              <a:rPr lang="en-US" smtClean="0">
                <a:solidFill>
                  <a:prstClr val="black"/>
                </a:solidFill>
              </a:rPr>
              <a:pPr/>
              <a:t>39</a:t>
            </a:fld>
            <a:endParaRPr lang="en-US" dirty="0">
              <a:solidFill>
                <a:prstClr val="black"/>
              </a:solidFill>
            </a:endParaRPr>
          </a:p>
        </p:txBody>
      </p:sp>
      <p:pic>
        <p:nvPicPr>
          <p:cNvPr id="9" name="Picture 8">
            <a:extLst>
              <a:ext uri="{FF2B5EF4-FFF2-40B4-BE49-F238E27FC236}">
                <a16:creationId xmlns:a16="http://schemas.microsoft.com/office/drawing/2014/main" id="{DB159594-487A-8BD5-2527-0B90A95A255C}"/>
              </a:ext>
            </a:extLst>
          </p:cNvPr>
          <p:cNvPicPr>
            <a:picLocks noChangeAspect="1"/>
          </p:cNvPicPr>
          <p:nvPr/>
        </p:nvPicPr>
        <p:blipFill rotWithShape="1">
          <a:blip r:embed="rId2"/>
          <a:srcRect l="50000" t="5561" b="31000"/>
          <a:stretch/>
        </p:blipFill>
        <p:spPr>
          <a:xfrm>
            <a:off x="506729" y="2354580"/>
            <a:ext cx="11089725" cy="3957320"/>
          </a:xfrm>
          <a:prstGeom prst="rect">
            <a:avLst/>
          </a:prstGeom>
        </p:spPr>
      </p:pic>
      <p:sp>
        <p:nvSpPr>
          <p:cNvPr id="11" name="Rectangle 10">
            <a:extLst>
              <a:ext uri="{FF2B5EF4-FFF2-40B4-BE49-F238E27FC236}">
                <a16:creationId xmlns:a16="http://schemas.microsoft.com/office/drawing/2014/main" id="{7892BEA9-D00C-5058-E987-947B606C3947}"/>
              </a:ext>
            </a:extLst>
          </p:cNvPr>
          <p:cNvSpPr/>
          <p:nvPr/>
        </p:nvSpPr>
        <p:spPr>
          <a:xfrm>
            <a:off x="7315200" y="5543550"/>
            <a:ext cx="2237936" cy="3543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5F2F2F8-671B-EE6C-28F2-B5E85A436BBA}"/>
              </a:ext>
            </a:extLst>
          </p:cNvPr>
          <p:cNvSpPr txBox="1"/>
          <p:nvPr/>
        </p:nvSpPr>
        <p:spPr>
          <a:xfrm>
            <a:off x="8948518" y="5078055"/>
            <a:ext cx="2237936" cy="369332"/>
          </a:xfrm>
          <a:prstGeom prst="rect">
            <a:avLst/>
          </a:prstGeom>
          <a:solidFill>
            <a:schemeClr val="bg1"/>
          </a:solidFill>
          <a:ln w="41275">
            <a:solidFill>
              <a:schemeClr val="accent1"/>
            </a:solidFill>
          </a:ln>
        </p:spPr>
        <p:txBody>
          <a:bodyPr wrap="square" rtlCol="0">
            <a:spAutoFit/>
          </a:bodyPr>
          <a:lstStyle/>
          <a:p>
            <a:r>
              <a:rPr lang="en-US" b="1" dirty="0"/>
              <a:t>Select ages 3-21</a:t>
            </a:r>
          </a:p>
        </p:txBody>
      </p:sp>
      <p:sp>
        <p:nvSpPr>
          <p:cNvPr id="6" name="Rectangle 5">
            <a:extLst>
              <a:ext uri="{FF2B5EF4-FFF2-40B4-BE49-F238E27FC236}">
                <a16:creationId xmlns:a16="http://schemas.microsoft.com/office/drawing/2014/main" id="{DB06DF02-E463-7A8A-FF68-01DE1ED0E9CB}"/>
              </a:ext>
            </a:extLst>
          </p:cNvPr>
          <p:cNvSpPr/>
          <p:nvPr/>
        </p:nvSpPr>
        <p:spPr>
          <a:xfrm>
            <a:off x="2358390" y="4360862"/>
            <a:ext cx="2282190" cy="4054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822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83D55-20F6-9EE6-2F75-BECEDE5A0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83BF2-92F4-FAB6-098A-7E1B92278CFE}"/>
              </a:ext>
            </a:extLst>
          </p:cNvPr>
          <p:cNvSpPr>
            <a:spLocks noGrp="1"/>
          </p:cNvSpPr>
          <p:nvPr>
            <p:ph type="title"/>
          </p:nvPr>
        </p:nvSpPr>
        <p:spPr/>
        <p:txBody>
          <a:bodyPr>
            <a:normAutofit fontScale="90000"/>
          </a:bodyPr>
          <a:lstStyle/>
          <a:p>
            <a:r>
              <a:rPr lang="en-US" dirty="0"/>
              <a:t>Which reports/data should be used for Item B – Total Private School Child Count? (1)</a:t>
            </a:r>
          </a:p>
        </p:txBody>
      </p:sp>
      <p:sp>
        <p:nvSpPr>
          <p:cNvPr id="3" name="Content Placeholder 2">
            <a:extLst>
              <a:ext uri="{FF2B5EF4-FFF2-40B4-BE49-F238E27FC236}">
                <a16:creationId xmlns:a16="http://schemas.microsoft.com/office/drawing/2014/main" id="{B0BCC486-E8EB-E40D-39A9-0A8E361DC797}"/>
              </a:ext>
            </a:extLst>
          </p:cNvPr>
          <p:cNvSpPr>
            <a:spLocks noGrp="1"/>
          </p:cNvSpPr>
          <p:nvPr>
            <p:ph idx="1"/>
          </p:nvPr>
        </p:nvSpPr>
        <p:spPr/>
        <p:txBody>
          <a:bodyPr>
            <a:normAutofit lnSpcReduction="10000"/>
          </a:bodyPr>
          <a:lstStyle/>
          <a:p>
            <a:r>
              <a:rPr lang="en-US" dirty="0"/>
              <a:t>Real-time Extracts:</a:t>
            </a:r>
          </a:p>
          <a:p>
            <a:pPr lvl="1"/>
            <a:r>
              <a:rPr lang="en-US" dirty="0"/>
              <a:t>SSID Enrollment Download (SENR)</a:t>
            </a:r>
          </a:p>
          <a:p>
            <a:pPr lvl="2"/>
            <a:r>
              <a:rPr lang="en-US" dirty="0"/>
              <a:t>Allows the LEA to extract private school enrollments for the prior three years</a:t>
            </a:r>
          </a:p>
          <a:p>
            <a:pPr lvl="1"/>
            <a:r>
              <a:rPr lang="en-US" dirty="0"/>
              <a:t>SWDS Eligibility Download (SWDS)</a:t>
            </a:r>
          </a:p>
          <a:p>
            <a:pPr lvl="2"/>
            <a:r>
              <a:rPr lang="en-US" dirty="0"/>
              <a:t>Allows the LEA to extract statuses for students enrolled at private schools (school 0000002)</a:t>
            </a:r>
          </a:p>
          <a:p>
            <a:pPr lvl="2"/>
            <a:r>
              <a:rPr lang="en-US" b="1" dirty="0"/>
              <a:t>NOTE:  This will only work effectively if the private school enrollment was NOT exited with N470</a:t>
            </a:r>
          </a:p>
          <a:p>
            <a:pPr lvl="3"/>
            <a:r>
              <a:rPr lang="en-US" b="1" dirty="0"/>
              <a:t>LEA may need to update exit codes for the three prior years to E170 at the end of each academic year.</a:t>
            </a:r>
          </a:p>
        </p:txBody>
      </p:sp>
      <p:sp>
        <p:nvSpPr>
          <p:cNvPr id="4" name="Footer Placeholder 3">
            <a:extLst>
              <a:ext uri="{FF2B5EF4-FFF2-40B4-BE49-F238E27FC236}">
                <a16:creationId xmlns:a16="http://schemas.microsoft.com/office/drawing/2014/main" id="{2C5E8789-7D3C-7A40-DEE8-45F69E2E7C7E}"/>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4B0BFF06-951D-B0D1-33D2-6F66246D1930}"/>
              </a:ext>
            </a:extLst>
          </p:cNvPr>
          <p:cNvSpPr>
            <a:spLocks noGrp="1"/>
          </p:cNvSpPr>
          <p:nvPr>
            <p:ph type="sldNum" sz="quarter" idx="12"/>
          </p:nvPr>
        </p:nvSpPr>
        <p:spPr/>
        <p:txBody>
          <a:bodyPr/>
          <a:lstStyle/>
          <a:p>
            <a:fld id="{E3F07B27-5348-4263-B67F-EF7FF0A6AD4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110042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6FE1-2207-B7B5-9220-C7013B209556}"/>
              </a:ext>
            </a:extLst>
          </p:cNvPr>
          <p:cNvSpPr>
            <a:spLocks noGrp="1"/>
          </p:cNvSpPr>
          <p:nvPr>
            <p:ph type="title"/>
          </p:nvPr>
        </p:nvSpPr>
        <p:spPr/>
        <p:txBody>
          <a:bodyPr>
            <a:normAutofit fontScale="90000"/>
          </a:bodyPr>
          <a:lstStyle/>
          <a:p>
            <a:r>
              <a:rPr lang="en-US" dirty="0"/>
              <a:t>Which reports/data should be used for Item B – Total Private School Child Count? (2)</a:t>
            </a:r>
          </a:p>
        </p:txBody>
      </p:sp>
      <p:sp>
        <p:nvSpPr>
          <p:cNvPr id="3" name="Content Placeholder 2">
            <a:extLst>
              <a:ext uri="{FF2B5EF4-FFF2-40B4-BE49-F238E27FC236}">
                <a16:creationId xmlns:a16="http://schemas.microsoft.com/office/drawing/2014/main" id="{D7BCD442-37C5-7E4C-80AA-A5D849343EAE}"/>
              </a:ext>
            </a:extLst>
          </p:cNvPr>
          <p:cNvSpPr>
            <a:spLocks noGrp="1"/>
          </p:cNvSpPr>
          <p:nvPr>
            <p:ph idx="1"/>
          </p:nvPr>
        </p:nvSpPr>
        <p:spPr/>
        <p:txBody>
          <a:bodyPr>
            <a:normAutofit/>
          </a:bodyPr>
          <a:lstStyle/>
          <a:p>
            <a:r>
              <a:rPr lang="en-US" dirty="0"/>
              <a:t>Download the SENR and SWDS File Templates:  </a:t>
            </a:r>
            <a:r>
              <a:rPr lang="en-US" dirty="0">
                <a:hlinkClick r:id="rId2"/>
              </a:rPr>
              <a:t>https://documentation.calpads.org/Support/docs/SENRFileTemplate.xlsx</a:t>
            </a:r>
            <a:r>
              <a:rPr lang="en-US" dirty="0"/>
              <a:t> and   </a:t>
            </a:r>
            <a:r>
              <a:rPr lang="en-US" dirty="0">
                <a:hlinkClick r:id="rId3"/>
              </a:rPr>
              <a:t>https://documentation.calpads.org/Support/docs/SWDSFileTemplate.xlsx</a:t>
            </a:r>
            <a:r>
              <a:rPr lang="en-US" dirty="0"/>
              <a:t>. This will give you the header rows for the extracts.</a:t>
            </a:r>
          </a:p>
        </p:txBody>
      </p:sp>
      <p:sp>
        <p:nvSpPr>
          <p:cNvPr id="4" name="Footer Placeholder 3">
            <a:extLst>
              <a:ext uri="{FF2B5EF4-FFF2-40B4-BE49-F238E27FC236}">
                <a16:creationId xmlns:a16="http://schemas.microsoft.com/office/drawing/2014/main" id="{32D6697F-2D99-96A5-E41D-F5662C259F3B}"/>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7CC4E24A-8DC6-FE22-3181-087D4EE968AB}"/>
              </a:ext>
            </a:extLst>
          </p:cNvPr>
          <p:cNvSpPr>
            <a:spLocks noGrp="1"/>
          </p:cNvSpPr>
          <p:nvPr>
            <p:ph type="sldNum" sz="quarter" idx="12"/>
          </p:nvPr>
        </p:nvSpPr>
        <p:spPr/>
        <p:txBody>
          <a:bodyPr/>
          <a:lstStyle/>
          <a:p>
            <a:fld id="{E3F07B27-5348-4263-B67F-EF7FF0A6AD4A}"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3522996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10FA-895D-600A-1CB6-01533F697E0D}"/>
              </a:ext>
            </a:extLst>
          </p:cNvPr>
          <p:cNvSpPr>
            <a:spLocks noGrp="1"/>
          </p:cNvSpPr>
          <p:nvPr>
            <p:ph type="title"/>
          </p:nvPr>
        </p:nvSpPr>
        <p:spPr/>
        <p:txBody>
          <a:bodyPr/>
          <a:lstStyle/>
          <a:p>
            <a:r>
              <a:rPr lang="en-US" dirty="0"/>
              <a:t>Using Filters on the Real-Time Extracts - Demo</a:t>
            </a:r>
          </a:p>
        </p:txBody>
      </p:sp>
    </p:spTree>
    <p:extLst>
      <p:ext uri="{BB962C8B-B14F-4D97-AF65-F5344CB8AC3E}">
        <p14:creationId xmlns:p14="http://schemas.microsoft.com/office/powerpoint/2010/main" val="2271017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1929-91C6-F6A0-4B3E-24EE7007B718}"/>
              </a:ext>
            </a:extLst>
          </p:cNvPr>
          <p:cNvSpPr>
            <a:spLocks noGrp="1"/>
          </p:cNvSpPr>
          <p:nvPr>
            <p:ph type="title"/>
          </p:nvPr>
        </p:nvSpPr>
        <p:spPr/>
        <p:txBody>
          <a:bodyPr/>
          <a:lstStyle/>
          <a:p>
            <a:r>
              <a:rPr lang="en-US" dirty="0"/>
              <a:t>Match the students in each file…</a:t>
            </a:r>
          </a:p>
        </p:txBody>
      </p:sp>
      <p:sp>
        <p:nvSpPr>
          <p:cNvPr id="3" name="Content Placeholder 2">
            <a:extLst>
              <a:ext uri="{FF2B5EF4-FFF2-40B4-BE49-F238E27FC236}">
                <a16:creationId xmlns:a16="http://schemas.microsoft.com/office/drawing/2014/main" id="{2EB888A5-B023-B9A0-6385-A211028E6DCD}"/>
              </a:ext>
            </a:extLst>
          </p:cNvPr>
          <p:cNvSpPr>
            <a:spLocks noGrp="1"/>
          </p:cNvSpPr>
          <p:nvPr>
            <p:ph idx="1"/>
          </p:nvPr>
        </p:nvSpPr>
        <p:spPr/>
        <p:txBody>
          <a:bodyPr>
            <a:normAutofit fontScale="85000" lnSpcReduction="20000"/>
          </a:bodyPr>
          <a:lstStyle/>
          <a:p>
            <a:r>
              <a:rPr lang="en-US" dirty="0"/>
              <a:t>Load the extracts into the templates:  Find out how to do this here:  </a:t>
            </a:r>
            <a:r>
              <a:rPr lang="en-US" dirty="0">
                <a:hlinkClick r:id="rId2"/>
              </a:rPr>
              <a:t>https://www.youtube.com/watch?v=SiLGlppsq_4</a:t>
            </a:r>
            <a:r>
              <a:rPr lang="en-US" dirty="0"/>
              <a:t> </a:t>
            </a:r>
          </a:p>
          <a:p>
            <a:r>
              <a:rPr lang="en-US" dirty="0"/>
              <a:t>Import the two data sets into an Excel workbook in two separate tabs</a:t>
            </a:r>
          </a:p>
          <a:p>
            <a:r>
              <a:rPr lang="en-US" dirty="0"/>
              <a:t>Perform a MATCH function between the SSIDs in each workbook to identify any private school enrollments with a SWDS of 2 – Eligible, Not Participating, or 3 – Eligible, Not Enrolled</a:t>
            </a:r>
          </a:p>
          <a:p>
            <a:pPr lvl="1"/>
            <a:r>
              <a:rPr lang="en-US" dirty="0"/>
              <a:t>=MATCH(</a:t>
            </a:r>
            <a:r>
              <a:rPr lang="en-US" b="1" dirty="0"/>
              <a:t>lookup value</a:t>
            </a:r>
            <a:r>
              <a:rPr lang="en-US" dirty="0"/>
              <a:t>, </a:t>
            </a:r>
            <a:r>
              <a:rPr lang="en-US" b="1" dirty="0"/>
              <a:t>lookup array</a:t>
            </a:r>
            <a:r>
              <a:rPr lang="en-US" dirty="0"/>
              <a:t>, </a:t>
            </a:r>
            <a:r>
              <a:rPr lang="en-US" b="1" dirty="0"/>
              <a:t>match type</a:t>
            </a:r>
            <a:r>
              <a:rPr lang="en-US" dirty="0"/>
              <a:t>)</a:t>
            </a:r>
          </a:p>
        </p:txBody>
      </p:sp>
      <p:sp>
        <p:nvSpPr>
          <p:cNvPr id="4" name="Footer Placeholder 3">
            <a:extLst>
              <a:ext uri="{FF2B5EF4-FFF2-40B4-BE49-F238E27FC236}">
                <a16:creationId xmlns:a16="http://schemas.microsoft.com/office/drawing/2014/main" id="{C2701534-A1CF-FEBE-18E6-42F18FC2EA53}"/>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0D68BEDA-8A38-096F-CF5C-EDBCB3DE2F63}"/>
              </a:ext>
            </a:extLst>
          </p:cNvPr>
          <p:cNvSpPr>
            <a:spLocks noGrp="1"/>
          </p:cNvSpPr>
          <p:nvPr>
            <p:ph type="sldNum" sz="quarter" idx="12"/>
          </p:nvPr>
        </p:nvSpPr>
        <p:spPr/>
        <p:txBody>
          <a:bodyPr/>
          <a:lstStyle/>
          <a:p>
            <a:fld id="{E3F07B27-5348-4263-B67F-EF7FF0A6AD4A}"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381359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EAE7FF-0B3A-4162-9CD7-F0E9A3F4C24F}"/>
              </a:ext>
            </a:extLst>
          </p:cNvPr>
          <p:cNvSpPr>
            <a:spLocks noGrp="1"/>
          </p:cNvSpPr>
          <p:nvPr>
            <p:ph type="title"/>
          </p:nvPr>
        </p:nvSpPr>
        <p:spPr/>
        <p:txBody>
          <a:bodyPr/>
          <a:lstStyle/>
          <a:p>
            <a:r>
              <a:rPr lang="en-US" dirty="0"/>
              <a:t>Private School Data Scenarios</a:t>
            </a:r>
            <a:br>
              <a:rPr lang="en-US" dirty="0"/>
            </a:br>
            <a:endParaRPr lang="en-US" dirty="0"/>
          </a:p>
        </p:txBody>
      </p:sp>
    </p:spTree>
    <p:extLst>
      <p:ext uri="{BB962C8B-B14F-4D97-AF65-F5344CB8AC3E}">
        <p14:creationId xmlns:p14="http://schemas.microsoft.com/office/powerpoint/2010/main" val="1554615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3776-63BA-B309-9751-895A7DEB8EF3}"/>
              </a:ext>
            </a:extLst>
          </p:cNvPr>
          <p:cNvSpPr>
            <a:spLocks noGrp="1"/>
          </p:cNvSpPr>
          <p:nvPr>
            <p:ph type="title"/>
          </p:nvPr>
        </p:nvSpPr>
        <p:spPr/>
        <p:txBody>
          <a:bodyPr/>
          <a:lstStyle/>
          <a:p>
            <a:r>
              <a:rPr lang="en-US" dirty="0"/>
              <a:t>Private School Data Scenarios</a:t>
            </a:r>
          </a:p>
        </p:txBody>
      </p:sp>
      <p:sp>
        <p:nvSpPr>
          <p:cNvPr id="3" name="Content Placeholder 2">
            <a:extLst>
              <a:ext uri="{FF2B5EF4-FFF2-40B4-BE49-F238E27FC236}">
                <a16:creationId xmlns:a16="http://schemas.microsoft.com/office/drawing/2014/main" id="{03136A2F-35EF-6A85-2E20-A3EFFEDBFF74}"/>
              </a:ext>
            </a:extLst>
          </p:cNvPr>
          <p:cNvSpPr>
            <a:spLocks noGrp="1"/>
          </p:cNvSpPr>
          <p:nvPr>
            <p:ph idx="1"/>
          </p:nvPr>
        </p:nvSpPr>
        <p:spPr>
          <a:xfrm>
            <a:off x="838200" y="1825625"/>
            <a:ext cx="4819650" cy="4351338"/>
          </a:xfrm>
        </p:spPr>
        <p:txBody>
          <a:bodyPr>
            <a:normAutofit lnSpcReduction="10000"/>
          </a:bodyPr>
          <a:lstStyle/>
          <a:p>
            <a:r>
              <a:rPr lang="en-US" dirty="0"/>
              <a:t>We are working on some File Submission Scenarios for private school students that should be available by the end of November</a:t>
            </a:r>
          </a:p>
        </p:txBody>
      </p:sp>
      <p:sp>
        <p:nvSpPr>
          <p:cNvPr id="4" name="Footer Placeholder 3">
            <a:extLst>
              <a:ext uri="{FF2B5EF4-FFF2-40B4-BE49-F238E27FC236}">
                <a16:creationId xmlns:a16="http://schemas.microsoft.com/office/drawing/2014/main" id="{656E6FD5-183D-B778-8EEA-D81ED149CBE4}"/>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303EEB2E-E467-40D9-5D25-D7C2E91BCF61}"/>
              </a:ext>
            </a:extLst>
          </p:cNvPr>
          <p:cNvSpPr>
            <a:spLocks noGrp="1"/>
          </p:cNvSpPr>
          <p:nvPr>
            <p:ph type="sldNum" sz="quarter" idx="12"/>
          </p:nvPr>
        </p:nvSpPr>
        <p:spPr/>
        <p:txBody>
          <a:bodyPr/>
          <a:lstStyle/>
          <a:p>
            <a:fld id="{E3F07B27-5348-4263-B67F-EF7FF0A6AD4A}" type="slidenum">
              <a:rPr lang="en-US" smtClean="0">
                <a:solidFill>
                  <a:prstClr val="black"/>
                </a:solidFill>
              </a:rPr>
              <a:pPr/>
              <a:t>45</a:t>
            </a:fld>
            <a:endParaRPr lang="en-US" dirty="0">
              <a:solidFill>
                <a:prstClr val="black"/>
              </a:solidFill>
            </a:endParaRPr>
          </a:p>
        </p:txBody>
      </p:sp>
      <p:pic>
        <p:nvPicPr>
          <p:cNvPr id="7" name="Picture 6" descr="A pink banner with white text&#10;&#10;Description automatically generated">
            <a:extLst>
              <a:ext uri="{FF2B5EF4-FFF2-40B4-BE49-F238E27FC236}">
                <a16:creationId xmlns:a16="http://schemas.microsoft.com/office/drawing/2014/main" id="{E105825B-7B85-F122-EF9F-21BC0507DFA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57850" y="1690688"/>
            <a:ext cx="5829300" cy="3709555"/>
          </a:xfrm>
          <a:prstGeom prst="rect">
            <a:avLst/>
          </a:prstGeom>
        </p:spPr>
      </p:pic>
    </p:spTree>
    <p:extLst>
      <p:ext uri="{BB962C8B-B14F-4D97-AF65-F5344CB8AC3E}">
        <p14:creationId xmlns:p14="http://schemas.microsoft.com/office/powerpoint/2010/main" val="290270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B20AAB-F873-4499-A9E4-BB7974B28510}"/>
              </a:ext>
            </a:extLst>
          </p:cNvPr>
          <p:cNvSpPr>
            <a:spLocks noGrp="1"/>
          </p:cNvSpPr>
          <p:nvPr>
            <p:ph type="title"/>
          </p:nvPr>
        </p:nvSpPr>
        <p:spPr/>
        <p:txBody>
          <a:bodyPr/>
          <a:lstStyle/>
          <a:p>
            <a:r>
              <a:rPr lang="en-US" dirty="0"/>
              <a:t>Common Errors</a:t>
            </a:r>
          </a:p>
        </p:txBody>
      </p:sp>
    </p:spTree>
    <p:extLst>
      <p:ext uri="{BB962C8B-B14F-4D97-AF65-F5344CB8AC3E}">
        <p14:creationId xmlns:p14="http://schemas.microsoft.com/office/powerpoint/2010/main" val="1102973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4A93-0860-471D-8D09-B9CB12650183}"/>
              </a:ext>
            </a:extLst>
          </p:cNvPr>
          <p:cNvSpPr>
            <a:spLocks noGrp="1"/>
          </p:cNvSpPr>
          <p:nvPr>
            <p:ph type="title"/>
          </p:nvPr>
        </p:nvSpPr>
        <p:spPr/>
        <p:txBody>
          <a:bodyPr>
            <a:normAutofit/>
          </a:bodyPr>
          <a:lstStyle/>
          <a:p>
            <a:r>
              <a:rPr lang="en-US" dirty="0"/>
              <a:t>SENR0472 - Invalid Enrollment Status for Private School Groups </a:t>
            </a:r>
          </a:p>
        </p:txBody>
      </p:sp>
      <p:sp>
        <p:nvSpPr>
          <p:cNvPr id="3" name="Content Placeholder 2">
            <a:extLst>
              <a:ext uri="{FF2B5EF4-FFF2-40B4-BE49-F238E27FC236}">
                <a16:creationId xmlns:a16="http://schemas.microsoft.com/office/drawing/2014/main" id="{7E51B3AA-D0D9-4B56-82A1-1436675D0B46}"/>
              </a:ext>
            </a:extLst>
          </p:cNvPr>
          <p:cNvSpPr>
            <a:spLocks noGrp="1"/>
          </p:cNvSpPr>
          <p:nvPr>
            <p:ph idx="1"/>
          </p:nvPr>
        </p:nvSpPr>
        <p:spPr/>
        <p:txBody>
          <a:bodyPr>
            <a:normAutofit lnSpcReduction="10000"/>
          </a:bodyPr>
          <a:lstStyle/>
          <a:p>
            <a:r>
              <a:rPr lang="en-US" dirty="0"/>
              <a:t>This error occurs when you submit an enrollment (SENR) with a School of Attendance of 0000002 (private school group) but the student’s enrollment status is 10 (primary), 20 (secondary), or 30 (short-term)</a:t>
            </a:r>
          </a:p>
          <a:p>
            <a:r>
              <a:rPr lang="en-US" dirty="0"/>
              <a:t>Before the SENR is submitted, ensure that any student enrolled in school 0000002 has an enrollment status of 50 (Non-ADA Enrollment)</a:t>
            </a:r>
          </a:p>
        </p:txBody>
      </p:sp>
      <p:sp>
        <p:nvSpPr>
          <p:cNvPr id="4" name="Slide Number Placeholder 3">
            <a:extLst>
              <a:ext uri="{FF2B5EF4-FFF2-40B4-BE49-F238E27FC236}">
                <a16:creationId xmlns:a16="http://schemas.microsoft.com/office/drawing/2014/main" id="{0E6A1B06-D9E6-4CF1-B51F-554AF95F3933}"/>
              </a:ext>
            </a:extLst>
          </p:cNvPr>
          <p:cNvSpPr>
            <a:spLocks noGrp="1"/>
          </p:cNvSpPr>
          <p:nvPr>
            <p:ph type="sldNum" sz="quarter" idx="12"/>
          </p:nvPr>
        </p:nvSpPr>
        <p:spPr/>
        <p:txBody>
          <a:bodyPr/>
          <a:lstStyle/>
          <a:p>
            <a:fld id="{E3F07B27-5348-4263-B67F-EF7FF0A6AD4A}" type="slidenum">
              <a:rPr lang="en-US" smtClean="0">
                <a:solidFill>
                  <a:prstClr val="black"/>
                </a:solidFill>
              </a:rPr>
              <a:pPr/>
              <a:t>47</a:t>
            </a:fld>
            <a:endParaRPr lang="en-US" dirty="0">
              <a:solidFill>
                <a:prstClr val="black"/>
              </a:solidFill>
            </a:endParaRPr>
          </a:p>
        </p:txBody>
      </p:sp>
      <p:sp>
        <p:nvSpPr>
          <p:cNvPr id="5" name="Footer Placeholder 4">
            <a:extLst>
              <a:ext uri="{FF2B5EF4-FFF2-40B4-BE49-F238E27FC236}">
                <a16:creationId xmlns:a16="http://schemas.microsoft.com/office/drawing/2014/main" id="{00BDF93D-603A-4213-A33C-C584C2C54E12}"/>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3627078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B0F9-9239-4BA7-890C-E91BDFF4BDC3}"/>
              </a:ext>
            </a:extLst>
          </p:cNvPr>
          <p:cNvSpPr>
            <a:spLocks noGrp="1"/>
          </p:cNvSpPr>
          <p:nvPr>
            <p:ph type="title"/>
          </p:nvPr>
        </p:nvSpPr>
        <p:spPr/>
        <p:txBody>
          <a:bodyPr/>
          <a:lstStyle/>
          <a:p>
            <a:r>
              <a:rPr lang="en-US" dirty="0"/>
              <a:t>SENR0556 - Invalid School for Non-ADA Enrollment Status 50 </a:t>
            </a:r>
          </a:p>
        </p:txBody>
      </p:sp>
      <p:sp>
        <p:nvSpPr>
          <p:cNvPr id="3" name="Content Placeholder 2">
            <a:extLst>
              <a:ext uri="{FF2B5EF4-FFF2-40B4-BE49-F238E27FC236}">
                <a16:creationId xmlns:a16="http://schemas.microsoft.com/office/drawing/2014/main" id="{36B1AE36-33A4-4C20-8A84-C390731728E0}"/>
              </a:ext>
            </a:extLst>
          </p:cNvPr>
          <p:cNvSpPr>
            <a:spLocks noGrp="1"/>
          </p:cNvSpPr>
          <p:nvPr>
            <p:ph idx="1"/>
          </p:nvPr>
        </p:nvSpPr>
        <p:spPr/>
        <p:txBody>
          <a:bodyPr>
            <a:normAutofit fontScale="92500"/>
          </a:bodyPr>
          <a:lstStyle/>
          <a:p>
            <a:r>
              <a:rPr lang="en-US" dirty="0"/>
              <a:t>This error occurs when you submit an enrollment (SENR) with an enrollment status of 50 (Non-ADA Enrollment) and the student’s grade level is PS-12 but the school of enrollment is NOT 0000002 (private school group)</a:t>
            </a:r>
          </a:p>
          <a:p>
            <a:r>
              <a:rPr lang="en-US" dirty="0"/>
              <a:t>Before the SENR is submitted, ensure that any student enrolled in grades PS-12 with an enrollment status of 50 is enrolled in school 0000002.</a:t>
            </a:r>
          </a:p>
          <a:p>
            <a:endParaRPr lang="en-US" dirty="0"/>
          </a:p>
        </p:txBody>
      </p:sp>
      <p:sp>
        <p:nvSpPr>
          <p:cNvPr id="4" name="Slide Number Placeholder 3">
            <a:extLst>
              <a:ext uri="{FF2B5EF4-FFF2-40B4-BE49-F238E27FC236}">
                <a16:creationId xmlns:a16="http://schemas.microsoft.com/office/drawing/2014/main" id="{235E15D6-C424-458F-A59C-C4F5E18ABB0F}"/>
              </a:ext>
            </a:extLst>
          </p:cNvPr>
          <p:cNvSpPr>
            <a:spLocks noGrp="1"/>
          </p:cNvSpPr>
          <p:nvPr>
            <p:ph type="sldNum" sz="quarter" idx="12"/>
          </p:nvPr>
        </p:nvSpPr>
        <p:spPr/>
        <p:txBody>
          <a:bodyPr/>
          <a:lstStyle/>
          <a:p>
            <a:fld id="{E3F07B27-5348-4263-B67F-EF7FF0A6AD4A}" type="slidenum">
              <a:rPr lang="en-US" smtClean="0">
                <a:solidFill>
                  <a:prstClr val="black"/>
                </a:solidFill>
              </a:rPr>
              <a:pPr/>
              <a:t>48</a:t>
            </a:fld>
            <a:endParaRPr lang="en-US" dirty="0">
              <a:solidFill>
                <a:prstClr val="black"/>
              </a:solidFill>
            </a:endParaRPr>
          </a:p>
        </p:txBody>
      </p:sp>
      <p:sp>
        <p:nvSpPr>
          <p:cNvPr id="5" name="Footer Placeholder 4">
            <a:extLst>
              <a:ext uri="{FF2B5EF4-FFF2-40B4-BE49-F238E27FC236}">
                <a16:creationId xmlns:a16="http://schemas.microsoft.com/office/drawing/2014/main" id="{8C4A9961-EA38-44BD-840F-28D902087ECF}"/>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15606774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9194-6391-479D-A58A-2A0BA822FED1}"/>
              </a:ext>
            </a:extLst>
          </p:cNvPr>
          <p:cNvSpPr>
            <a:spLocks noGrp="1"/>
          </p:cNvSpPr>
          <p:nvPr>
            <p:ph type="title"/>
          </p:nvPr>
        </p:nvSpPr>
        <p:spPr>
          <a:xfrm>
            <a:off x="838200" y="365125"/>
            <a:ext cx="10515600" cy="1460500"/>
          </a:xfrm>
        </p:spPr>
        <p:txBody>
          <a:bodyPr>
            <a:normAutofit fontScale="90000"/>
          </a:bodyPr>
          <a:lstStyle/>
          <a:p>
            <a:r>
              <a:rPr lang="en-US" dirty="0"/>
              <a:t>SENR0623F1 – MEET or PLAN record missing for student enrolled in Private School </a:t>
            </a:r>
          </a:p>
        </p:txBody>
      </p:sp>
      <p:sp>
        <p:nvSpPr>
          <p:cNvPr id="3" name="Content Placeholder 2">
            <a:extLst>
              <a:ext uri="{FF2B5EF4-FFF2-40B4-BE49-F238E27FC236}">
                <a16:creationId xmlns:a16="http://schemas.microsoft.com/office/drawing/2014/main" id="{37E9B950-9DCD-4B6E-9FCC-721972E9C109}"/>
              </a:ext>
            </a:extLst>
          </p:cNvPr>
          <p:cNvSpPr>
            <a:spLocks noGrp="1"/>
          </p:cNvSpPr>
          <p:nvPr>
            <p:ph idx="1"/>
          </p:nvPr>
        </p:nvSpPr>
        <p:spPr/>
        <p:txBody>
          <a:bodyPr/>
          <a:lstStyle/>
          <a:p>
            <a:r>
              <a:rPr lang="en-US" dirty="0"/>
              <a:t>This error occurs when an enrollment at school 0000002 is created, but there is no associated MEET or PLAN record in the same Reporting LEA</a:t>
            </a:r>
          </a:p>
          <a:p>
            <a:r>
              <a:rPr lang="en-US" dirty="0"/>
              <a:t>Ensure that a MEET or PLAN record (with a Plan Type of 200) is submitted for the same LEA</a:t>
            </a:r>
          </a:p>
        </p:txBody>
      </p:sp>
      <p:sp>
        <p:nvSpPr>
          <p:cNvPr id="4" name="Slide Number Placeholder 3">
            <a:extLst>
              <a:ext uri="{FF2B5EF4-FFF2-40B4-BE49-F238E27FC236}">
                <a16:creationId xmlns:a16="http://schemas.microsoft.com/office/drawing/2014/main" id="{B6EF1B8D-76EA-4B84-BD34-2A9BF2D68094}"/>
              </a:ext>
            </a:extLst>
          </p:cNvPr>
          <p:cNvSpPr>
            <a:spLocks noGrp="1"/>
          </p:cNvSpPr>
          <p:nvPr>
            <p:ph type="sldNum" sz="quarter" idx="12"/>
          </p:nvPr>
        </p:nvSpPr>
        <p:spPr/>
        <p:txBody>
          <a:bodyPr/>
          <a:lstStyle/>
          <a:p>
            <a:fld id="{E3F07B27-5348-4263-B67F-EF7FF0A6AD4A}" type="slidenum">
              <a:rPr lang="en-US" smtClean="0">
                <a:solidFill>
                  <a:prstClr val="black"/>
                </a:solidFill>
              </a:rPr>
              <a:pPr/>
              <a:t>49</a:t>
            </a:fld>
            <a:endParaRPr lang="en-US" dirty="0">
              <a:solidFill>
                <a:prstClr val="black"/>
              </a:solidFill>
            </a:endParaRPr>
          </a:p>
        </p:txBody>
      </p:sp>
      <p:sp>
        <p:nvSpPr>
          <p:cNvPr id="5" name="Footer Placeholder 4">
            <a:extLst>
              <a:ext uri="{FF2B5EF4-FFF2-40B4-BE49-F238E27FC236}">
                <a16:creationId xmlns:a16="http://schemas.microsoft.com/office/drawing/2014/main" id="{8A69BD24-E69F-4BC0-A647-97835AB285E7}"/>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119928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566E-E58A-471A-9205-0981257AB2DF}"/>
              </a:ext>
            </a:extLst>
          </p:cNvPr>
          <p:cNvSpPr>
            <a:spLocks noGrp="1"/>
          </p:cNvSpPr>
          <p:nvPr>
            <p:ph type="title"/>
          </p:nvPr>
        </p:nvSpPr>
        <p:spPr>
          <a:xfrm>
            <a:off x="838200" y="587373"/>
            <a:ext cx="10515600" cy="1828023"/>
          </a:xfrm>
        </p:spPr>
        <p:txBody>
          <a:bodyPr anchor="t">
            <a:noAutofit/>
          </a:bodyPr>
          <a:lstStyle/>
          <a:p>
            <a:r>
              <a:rPr lang="en-US" dirty="0"/>
              <a:t>PLAN0664F1 - Missing Private School Enrollment record for Education Plan Type Code 200 (ISP)</a:t>
            </a:r>
          </a:p>
        </p:txBody>
      </p:sp>
      <p:sp>
        <p:nvSpPr>
          <p:cNvPr id="3" name="Content Placeholder 2">
            <a:extLst>
              <a:ext uri="{FF2B5EF4-FFF2-40B4-BE49-F238E27FC236}">
                <a16:creationId xmlns:a16="http://schemas.microsoft.com/office/drawing/2014/main" id="{6CC9A86E-7D98-424B-BB1D-2469F65C2B67}"/>
              </a:ext>
            </a:extLst>
          </p:cNvPr>
          <p:cNvSpPr>
            <a:spLocks noGrp="1"/>
          </p:cNvSpPr>
          <p:nvPr>
            <p:ph idx="1"/>
          </p:nvPr>
        </p:nvSpPr>
        <p:spPr>
          <a:xfrm>
            <a:off x="838200" y="2674189"/>
            <a:ext cx="10515600" cy="3818686"/>
          </a:xfrm>
        </p:spPr>
        <p:txBody>
          <a:bodyPr>
            <a:normAutofit/>
          </a:bodyPr>
          <a:lstStyle/>
          <a:p>
            <a:r>
              <a:rPr lang="en-US" sz="3200" dirty="0"/>
              <a:t>This error occurs when a PLAN record with Plan Type 200 (ISP) exists but there is no overlapping private school enrollment (0000002). Happens when enrollment is deleted AFTER the Plan Type 200 is posted</a:t>
            </a:r>
          </a:p>
          <a:p>
            <a:r>
              <a:rPr lang="en-US" sz="3200" dirty="0"/>
              <a:t>Submit private school enrollment with enrollment start date on or before meeting date.</a:t>
            </a:r>
          </a:p>
        </p:txBody>
      </p:sp>
      <p:sp>
        <p:nvSpPr>
          <p:cNvPr id="4" name="Slide Number Placeholder 3">
            <a:extLst>
              <a:ext uri="{FF2B5EF4-FFF2-40B4-BE49-F238E27FC236}">
                <a16:creationId xmlns:a16="http://schemas.microsoft.com/office/drawing/2014/main" id="{32EEB8A5-299F-4339-89BF-7052B8B1BB2A}"/>
              </a:ext>
            </a:extLst>
          </p:cNvPr>
          <p:cNvSpPr>
            <a:spLocks noGrp="1"/>
          </p:cNvSpPr>
          <p:nvPr>
            <p:ph type="sldNum" sz="quarter" idx="12"/>
          </p:nvPr>
        </p:nvSpPr>
        <p:spPr/>
        <p:txBody>
          <a:bodyPr/>
          <a:lstStyle/>
          <a:p>
            <a:fld id="{E3F07B27-5348-4263-B67F-EF7FF0A6AD4A}" type="slidenum">
              <a:rPr lang="en-US" smtClean="0">
                <a:solidFill>
                  <a:prstClr val="black"/>
                </a:solidFill>
              </a:rPr>
              <a:pPr/>
              <a:t>50</a:t>
            </a:fld>
            <a:endParaRPr lang="en-US" dirty="0">
              <a:solidFill>
                <a:prstClr val="black"/>
              </a:solidFill>
            </a:endParaRPr>
          </a:p>
        </p:txBody>
      </p:sp>
      <p:sp>
        <p:nvSpPr>
          <p:cNvPr id="5" name="Footer Placeholder 4">
            <a:extLst>
              <a:ext uri="{FF2B5EF4-FFF2-40B4-BE49-F238E27FC236}">
                <a16:creationId xmlns:a16="http://schemas.microsoft.com/office/drawing/2014/main" id="{60BC0A8E-A0B4-49F5-8CA4-FB26AD28CEB3}"/>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Tree>
    <p:extLst>
      <p:ext uri="{BB962C8B-B14F-4D97-AF65-F5344CB8AC3E}">
        <p14:creationId xmlns:p14="http://schemas.microsoft.com/office/powerpoint/2010/main" val="2306740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DCBB-FC16-4FE5-B379-A892091E8000}"/>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F7F1521E-B94E-C2A6-D022-EA7270A83512}"/>
              </a:ext>
            </a:extLst>
          </p:cNvPr>
          <p:cNvSpPr>
            <a:spLocks noGrp="1"/>
          </p:cNvSpPr>
          <p:nvPr>
            <p:ph idx="1"/>
          </p:nvPr>
        </p:nvSpPr>
        <p:spPr/>
        <p:txBody>
          <a:bodyPr>
            <a:normAutofit fontScale="70000" lnSpcReduction="20000"/>
          </a:bodyPr>
          <a:lstStyle/>
          <a:p>
            <a:pPr marL="742950" indent="-742950">
              <a:buFont typeface="+mj-lt"/>
              <a:buAutoNum type="arabicPeriod"/>
            </a:pPr>
            <a:r>
              <a:rPr lang="en-US" b="1" dirty="0"/>
              <a:t>ONLY Districts of location </a:t>
            </a:r>
            <a:r>
              <a:rPr lang="en-US" dirty="0"/>
              <a:t>should submit private school enrollments for all students attending private schools within the LEA who are referred for evaluation or transferring from outside the district on active IEPs/ISPs</a:t>
            </a:r>
          </a:p>
          <a:p>
            <a:pPr marL="742950" indent="-742950">
              <a:buFont typeface="+mj-lt"/>
              <a:buAutoNum type="arabicPeriod"/>
            </a:pPr>
            <a:r>
              <a:rPr lang="en-US" dirty="0"/>
              <a:t>Districts of residence should NEVER submit private school enrollments unless they are also the District of Location</a:t>
            </a:r>
          </a:p>
          <a:p>
            <a:pPr marL="742950" indent="-742950">
              <a:buFont typeface="+mj-lt"/>
              <a:buAutoNum type="arabicPeriod"/>
            </a:pPr>
            <a:r>
              <a:rPr lang="en-US" dirty="0"/>
              <a:t>Private school enrollments for </a:t>
            </a:r>
            <a:r>
              <a:rPr lang="en-US" b="1" dirty="0"/>
              <a:t>students attending NON-PROFIT private schools</a:t>
            </a:r>
            <a:r>
              <a:rPr lang="en-US" dirty="0"/>
              <a:t> should NOT be exited with N470 – No Show, they should be exited at the end of the year with E170 – Non-primary Enrollment Exit</a:t>
            </a:r>
          </a:p>
          <a:p>
            <a:pPr marL="742950" indent="-742950">
              <a:buFont typeface="+mj-lt"/>
              <a:buAutoNum type="arabicPeriod"/>
            </a:pPr>
            <a:r>
              <a:rPr lang="en-US" dirty="0"/>
              <a:t>Private school enrollments </a:t>
            </a:r>
            <a:r>
              <a:rPr lang="en-US" b="1" dirty="0"/>
              <a:t>for students attending FOR PROFIT private schools </a:t>
            </a:r>
            <a:r>
              <a:rPr lang="en-US" dirty="0"/>
              <a:t>should ALWAYS be exited with N470- No Show</a:t>
            </a:r>
          </a:p>
        </p:txBody>
      </p:sp>
      <p:sp>
        <p:nvSpPr>
          <p:cNvPr id="4" name="Footer Placeholder 3">
            <a:extLst>
              <a:ext uri="{FF2B5EF4-FFF2-40B4-BE49-F238E27FC236}">
                <a16:creationId xmlns:a16="http://schemas.microsoft.com/office/drawing/2014/main" id="{82F63D8D-D87C-6DFE-379C-1F0B17C3C0C9}"/>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BE51F6B1-39CB-A588-F4B1-89F0D7966660}"/>
              </a:ext>
            </a:extLst>
          </p:cNvPr>
          <p:cNvSpPr>
            <a:spLocks noGrp="1"/>
          </p:cNvSpPr>
          <p:nvPr>
            <p:ph type="sldNum" sz="quarter" idx="12"/>
          </p:nvPr>
        </p:nvSpPr>
        <p:spPr/>
        <p:txBody>
          <a:bodyPr/>
          <a:lstStyle/>
          <a:p>
            <a:fld id="{E3F07B27-5348-4263-B67F-EF7FF0A6AD4A}"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1319189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6666C-2310-A52E-77DB-537D90ED86D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6DD259-1E57-6642-5BE1-6A9FC5E3F5E6}"/>
              </a:ext>
            </a:extLst>
          </p:cNvPr>
          <p:cNvSpPr>
            <a:spLocks noGrp="1"/>
          </p:cNvSpPr>
          <p:nvPr>
            <p:ph type="title"/>
          </p:nvPr>
        </p:nvSpPr>
        <p:spPr/>
        <p:txBody>
          <a:bodyPr/>
          <a:lstStyle/>
          <a:p>
            <a:r>
              <a:rPr lang="en-US" dirty="0"/>
              <a:t>Changes Coming in the Future</a:t>
            </a:r>
          </a:p>
        </p:txBody>
      </p:sp>
    </p:spTree>
    <p:extLst>
      <p:ext uri="{BB962C8B-B14F-4D97-AF65-F5344CB8AC3E}">
        <p14:creationId xmlns:p14="http://schemas.microsoft.com/office/powerpoint/2010/main" val="8194674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A9283-DD0E-41FC-FF6F-45A48A61DE2F}"/>
              </a:ext>
            </a:extLst>
          </p:cNvPr>
          <p:cNvSpPr>
            <a:spLocks noGrp="1"/>
          </p:cNvSpPr>
          <p:nvPr>
            <p:ph type="title"/>
          </p:nvPr>
        </p:nvSpPr>
        <p:spPr/>
        <p:txBody>
          <a:bodyPr/>
          <a:lstStyle/>
          <a:p>
            <a:r>
              <a:rPr lang="en-US" dirty="0"/>
              <a:t>Proportionate Share Workgroup</a:t>
            </a:r>
          </a:p>
        </p:txBody>
      </p:sp>
      <p:sp>
        <p:nvSpPr>
          <p:cNvPr id="3" name="Content Placeholder 2">
            <a:extLst>
              <a:ext uri="{FF2B5EF4-FFF2-40B4-BE49-F238E27FC236}">
                <a16:creationId xmlns:a16="http://schemas.microsoft.com/office/drawing/2014/main" id="{3F4C580C-2D24-0FD0-AE77-680162B3AFE7}"/>
              </a:ext>
            </a:extLst>
          </p:cNvPr>
          <p:cNvSpPr>
            <a:spLocks noGrp="1"/>
          </p:cNvSpPr>
          <p:nvPr>
            <p:ph idx="1"/>
          </p:nvPr>
        </p:nvSpPr>
        <p:spPr/>
        <p:txBody>
          <a:bodyPr>
            <a:normAutofit fontScale="92500" lnSpcReduction="10000"/>
          </a:bodyPr>
          <a:lstStyle/>
          <a:p>
            <a:r>
              <a:rPr lang="en-US" dirty="0"/>
              <a:t>The CDE has put together a proportionate share workgroup comprised of CDE, SEDS Vendors, SELPA, and LEA staff to identify ways to improve the collection, extraction, and reporting of data needed for proportionate share</a:t>
            </a:r>
          </a:p>
          <a:p>
            <a:r>
              <a:rPr lang="en-US" dirty="0"/>
              <a:t>The group will make recommendations by the end of the 2025-26 academic year, which may include:</a:t>
            </a:r>
          </a:p>
          <a:p>
            <a:pPr lvl="1"/>
            <a:r>
              <a:rPr lang="en-US" b="1" dirty="0"/>
              <a:t>Proposed</a:t>
            </a:r>
            <a:r>
              <a:rPr lang="en-US" dirty="0"/>
              <a:t> changes in SEDS</a:t>
            </a:r>
          </a:p>
          <a:p>
            <a:pPr lvl="1"/>
            <a:r>
              <a:rPr lang="en-US" b="1" dirty="0"/>
              <a:t>Proposed</a:t>
            </a:r>
            <a:r>
              <a:rPr lang="en-US" dirty="0"/>
              <a:t> changes in CALPADS</a:t>
            </a:r>
          </a:p>
        </p:txBody>
      </p:sp>
      <p:sp>
        <p:nvSpPr>
          <p:cNvPr id="4" name="Footer Placeholder 3">
            <a:extLst>
              <a:ext uri="{FF2B5EF4-FFF2-40B4-BE49-F238E27FC236}">
                <a16:creationId xmlns:a16="http://schemas.microsoft.com/office/drawing/2014/main" id="{3EC83475-17D3-6F25-17EC-DB38C02D4C6B}"/>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DD4DE070-D711-72C2-FF54-5E6507919275}"/>
              </a:ext>
            </a:extLst>
          </p:cNvPr>
          <p:cNvSpPr>
            <a:spLocks noGrp="1"/>
          </p:cNvSpPr>
          <p:nvPr>
            <p:ph type="sldNum" sz="quarter" idx="12"/>
          </p:nvPr>
        </p:nvSpPr>
        <p:spPr/>
        <p:txBody>
          <a:bodyPr/>
          <a:lstStyle/>
          <a:p>
            <a:fld id="{E3F07B27-5348-4263-B67F-EF7FF0A6AD4A}"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42087599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5EC567-ED3A-43D4-9AF7-3BB84E3C437B}"/>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24742948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C26F83-DB63-4CF6-B2EE-9F3E56C625F9}"/>
              </a:ext>
            </a:extLst>
          </p:cNvPr>
          <p:cNvSpPr>
            <a:spLocks noGrp="1"/>
          </p:cNvSpPr>
          <p:nvPr>
            <p:ph type="title"/>
          </p:nvPr>
        </p:nvSpPr>
        <p:spPr/>
        <p:txBody>
          <a:bodyPr/>
          <a:lstStyle/>
          <a:p>
            <a:r>
              <a:rPr lang="en-US" dirty="0"/>
              <a:t>Available Resources</a:t>
            </a:r>
          </a:p>
        </p:txBody>
      </p:sp>
      <p:sp>
        <p:nvSpPr>
          <p:cNvPr id="4" name="Content Placeholder 3">
            <a:extLst>
              <a:ext uri="{FF2B5EF4-FFF2-40B4-BE49-F238E27FC236}">
                <a16:creationId xmlns:a16="http://schemas.microsoft.com/office/drawing/2014/main" id="{04B7FC22-8B62-47F8-B22C-7838D123304E}"/>
              </a:ext>
            </a:extLst>
          </p:cNvPr>
          <p:cNvSpPr>
            <a:spLocks noGrp="1"/>
          </p:cNvSpPr>
          <p:nvPr>
            <p:ph idx="1"/>
          </p:nvPr>
        </p:nvSpPr>
        <p:spPr>
          <a:xfrm>
            <a:off x="838200" y="1368425"/>
            <a:ext cx="10515600" cy="4987926"/>
          </a:xfrm>
        </p:spPr>
        <p:txBody>
          <a:bodyPr>
            <a:normAutofit fontScale="92500"/>
          </a:bodyPr>
          <a:lstStyle/>
          <a:p>
            <a:r>
              <a:rPr lang="en-US" sz="2200" dirty="0"/>
              <a:t>Submit a service ticket:  </a:t>
            </a:r>
            <a:r>
              <a:rPr lang="en-US" sz="2200" dirty="0">
                <a:hlinkClick r:id="rId3"/>
              </a:rPr>
              <a:t>calpads-support@cde.ca.gov</a:t>
            </a:r>
            <a:r>
              <a:rPr lang="en-US" sz="2200" dirty="0"/>
              <a:t> </a:t>
            </a:r>
          </a:p>
          <a:p>
            <a:r>
              <a:rPr lang="en-US" sz="2200" dirty="0"/>
              <a:t>Equitable Services Guidance:  </a:t>
            </a:r>
            <a:r>
              <a:rPr lang="en-US" sz="2400" kern="100" dirty="0">
                <a:ea typeface="Aptos" panose="020B0004020202020204" pitchFamily="34" charset="0"/>
                <a:hlinkClick r:id="rId4"/>
              </a:rPr>
              <a:t>https://www.cde.ca.gov/sp/se/as/ideaeqservices.asp</a:t>
            </a:r>
            <a:endParaRPr lang="en-US" sz="2200" dirty="0"/>
          </a:p>
          <a:p>
            <a:r>
              <a:rPr lang="en-US" sz="2200" dirty="0"/>
              <a:t>Private Schools Data Web Page: </a:t>
            </a:r>
            <a:r>
              <a:rPr lang="en-US" sz="2400" dirty="0">
                <a:hlinkClick r:id="rId5"/>
              </a:rPr>
              <a:t>https://www.cde.ca.gov/ds/si/ps/</a:t>
            </a:r>
            <a:endParaRPr lang="en-US" sz="2200" dirty="0"/>
          </a:p>
          <a:p>
            <a:r>
              <a:rPr lang="en-US" sz="2200" dirty="0"/>
              <a:t>IDEA Guidance</a:t>
            </a:r>
          </a:p>
          <a:p>
            <a:pPr lvl="1" fontAlgn="base"/>
            <a:r>
              <a:rPr lang="en-US" sz="2200" u="sng" dirty="0">
                <a:hlinkClick r:id="rId6"/>
              </a:rPr>
              <a:t>https://www2.ed.gov/admins/lead/speced/privateschools/idea.pdf</a:t>
            </a:r>
            <a:r>
              <a:rPr lang="en-US" sz="2200" dirty="0"/>
              <a:t> </a:t>
            </a:r>
          </a:p>
          <a:p>
            <a:pPr lvl="1"/>
            <a:r>
              <a:rPr lang="en-US" sz="2200" u="sng" dirty="0">
                <a:hlinkClick r:id="rId7"/>
              </a:rPr>
              <a:t>https://sites.ed.gov/idea/idea-files/questions-and-answers-on-serving-children-with-disabilities-placed-by-their-parents-in-private-schools/</a:t>
            </a:r>
            <a:r>
              <a:rPr lang="en-US" sz="2200" u="sng" dirty="0"/>
              <a:t> </a:t>
            </a:r>
          </a:p>
          <a:p>
            <a:r>
              <a:rPr lang="en-US" sz="2200" dirty="0"/>
              <a:t>CALPADS Special Education File Submission Scenarios (currently being updated)</a:t>
            </a:r>
          </a:p>
          <a:p>
            <a:pPr lvl="1"/>
            <a:r>
              <a:rPr lang="en-US" sz="1600" dirty="0">
                <a:hlinkClick r:id="rId8"/>
              </a:rPr>
              <a:t>Special Education File Submission Scenarios - California Longitudinal Pupil Achievement Data System (CALPADS) (CA Dept of Education)</a:t>
            </a:r>
            <a:endParaRPr lang="en-US" sz="1600" dirty="0"/>
          </a:p>
          <a:p>
            <a:r>
              <a:rPr lang="en-US" sz="2200" dirty="0"/>
              <a:t>CALPADS Frequently Asked Questions</a:t>
            </a:r>
          </a:p>
          <a:p>
            <a:pPr lvl="1"/>
            <a:r>
              <a:rPr lang="en-US" sz="2200" u="sng" dirty="0">
                <a:hlinkClick r:id="rId9"/>
              </a:rPr>
              <a:t>https://www.cde.ca.gov/ds/sp/cl/calpadsfaqs.asp</a:t>
            </a:r>
            <a:r>
              <a:rPr lang="en-US" sz="2200" u="sng" dirty="0"/>
              <a:t> </a:t>
            </a:r>
            <a:endParaRPr lang="en-US" sz="2200" dirty="0"/>
          </a:p>
        </p:txBody>
      </p:sp>
      <p:sp>
        <p:nvSpPr>
          <p:cNvPr id="2" name="Footer Placeholder 1">
            <a:extLst>
              <a:ext uri="{FF2B5EF4-FFF2-40B4-BE49-F238E27FC236}">
                <a16:creationId xmlns:a16="http://schemas.microsoft.com/office/drawing/2014/main" id="{DC2F0B8C-1D78-4565-BB25-ACA97934816A}"/>
              </a:ext>
            </a:extLst>
          </p:cNvPr>
          <p:cNvSpPr>
            <a:spLocks noGrp="1"/>
          </p:cNvSpPr>
          <p:nvPr>
            <p:ph type="ftr" sz="quarter" idx="11"/>
          </p:nvPr>
        </p:nvSpPr>
        <p:spPr/>
        <p:txBody>
          <a:bodyPr/>
          <a:lstStyle/>
          <a:p>
            <a:r>
              <a:rPr lang="en-US">
                <a:solidFill>
                  <a:prstClr val="black"/>
                </a:solidFill>
              </a:rPr>
              <a:t>CALPADS Data for SWD in Private Schools November 2025</a:t>
            </a:r>
            <a:endParaRPr lang="en-US" dirty="0">
              <a:solidFill>
                <a:prstClr val="black"/>
              </a:solidFill>
            </a:endParaRPr>
          </a:p>
        </p:txBody>
      </p:sp>
      <p:sp>
        <p:nvSpPr>
          <p:cNvPr id="5" name="Slide Number Placeholder 4">
            <a:extLst>
              <a:ext uri="{FF2B5EF4-FFF2-40B4-BE49-F238E27FC236}">
                <a16:creationId xmlns:a16="http://schemas.microsoft.com/office/drawing/2014/main" id="{CF7CA86D-52AF-4002-88CE-22BE9B342886}"/>
              </a:ext>
            </a:extLst>
          </p:cNvPr>
          <p:cNvSpPr>
            <a:spLocks noGrp="1"/>
          </p:cNvSpPr>
          <p:nvPr>
            <p:ph type="sldNum" sz="quarter" idx="12"/>
          </p:nvPr>
        </p:nvSpPr>
        <p:spPr/>
        <p:txBody>
          <a:bodyPr/>
          <a:lstStyle/>
          <a:p>
            <a:fld id="{E3F07B27-5348-4263-B67F-EF7FF0A6AD4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158643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02843E-1EE6-47C5-9764-FA1FE96EEEA7}"/>
              </a:ext>
            </a:extLst>
          </p:cNvPr>
          <p:cNvSpPr>
            <a:spLocks noGrp="1"/>
          </p:cNvSpPr>
          <p:nvPr>
            <p:ph type="title"/>
          </p:nvPr>
        </p:nvSpPr>
        <p:spPr/>
        <p:txBody>
          <a:bodyPr/>
          <a:lstStyle/>
          <a:p>
            <a:r>
              <a:rPr lang="en-US" dirty="0"/>
              <a:t>Additional Questions?</a:t>
            </a:r>
          </a:p>
        </p:txBody>
      </p:sp>
      <p:pic>
        <p:nvPicPr>
          <p:cNvPr id="6" name="Content Placeholder 5">
            <a:extLst>
              <a:ext uri="{FF2B5EF4-FFF2-40B4-BE49-F238E27FC236}">
                <a16:creationId xmlns:a16="http://schemas.microsoft.com/office/drawing/2014/main" id="{1DEE43AA-BC9C-477C-A319-8262968A9503}"/>
              </a:ext>
            </a:extLst>
          </p:cNvPr>
          <p:cNvPicPr>
            <a:picLocks noGrp="1" noChangeAspect="1"/>
          </p:cNvPicPr>
          <p:nvPr>
            <p:ph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25354" y="1836738"/>
            <a:ext cx="6531768" cy="4354512"/>
          </a:xfrm>
        </p:spPr>
      </p:pic>
    </p:spTree>
    <p:extLst>
      <p:ext uri="{BB962C8B-B14F-4D97-AF65-F5344CB8AC3E}">
        <p14:creationId xmlns:p14="http://schemas.microsoft.com/office/powerpoint/2010/main" val="2178910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FA65478-4E53-44C8-A41C-D7DF3A13DA49}" vid="{78F3B484-26D0-4A84-90DB-B84BFBF9E451}"/>
    </a:ext>
  </a:extLst>
</a:theme>
</file>

<file path=ppt/theme/theme3.xml><?xml version="1.0" encoding="utf-8"?>
<a:theme xmlns:a="http://schemas.openxmlformats.org/drawingml/2006/main" name="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4.xml><?xml version="1.0" encoding="utf-8"?>
<a:theme xmlns:a="http://schemas.openxmlformats.org/drawingml/2006/main" name="1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5.xml><?xml version="1.0" encoding="utf-8"?>
<a:theme xmlns:a="http://schemas.openxmlformats.org/drawingml/2006/main" name="2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6.xml><?xml version="1.0" encoding="utf-8"?>
<a:theme xmlns:a="http://schemas.openxmlformats.org/drawingml/2006/main" name="3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7.xml><?xml version="1.0" encoding="utf-8"?>
<a:theme xmlns:a="http://schemas.openxmlformats.org/drawingml/2006/main" name="2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AU_Widescreen_Sample.pptx" id="{726F9FF5-C628-4DB6-949A-54C39A389D23}" vid="{AEA919EF-AEDD-45F0-94EE-833B1CB42E3B}"/>
    </a:ext>
  </a:extLst>
</a:theme>
</file>

<file path=ppt/theme/theme8.xml><?xml version="1.0" encoding="utf-8"?>
<a:theme xmlns:a="http://schemas.openxmlformats.org/drawingml/2006/main" name="5_AAU Slide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6BA2F52-3D79-4D5A-A2A8-7BFEC56B3DB1}" vid="{D36AF434-9944-480F-BA7C-28E2586817E5}"/>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58CCF00803A545B856C276E1D0F082" ma:contentTypeVersion="2" ma:contentTypeDescription="Create a new document." ma:contentTypeScope="" ma:versionID="5ae6fb7c1f5b19c2951c839aa544afb7">
  <xsd:schema xmlns:xsd="http://www.w3.org/2001/XMLSchema" xmlns:xs="http://www.w3.org/2001/XMLSchema" xmlns:p="http://schemas.microsoft.com/office/2006/metadata/properties" xmlns:ns2="6c2b68cf-608f-49f0-8157-8d90aa69dca3" targetNamespace="http://schemas.microsoft.com/office/2006/metadata/properties" ma:root="true" ma:fieldsID="b31171ca770e6a37fb788af69e76fb29" ns2:_="">
    <xsd:import namespace="6c2b68cf-608f-49f0-8157-8d90aa69dca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2b68cf-608f-49f0-8157-8d90aa69dc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63B2E6-5F29-40CB-BEAD-3C4C36D258C9}">
  <ds:schemaRefs>
    <ds:schemaRef ds:uri="http://schemas.microsoft.com/office/2006/metadata/properties"/>
    <ds:schemaRef ds:uri="http://schemas.microsoft.com/office/2006/documentManagement/types"/>
    <ds:schemaRef ds:uri="http://purl.org/dc/terms/"/>
    <ds:schemaRef ds:uri="6c2b68cf-608f-49f0-8157-8d90aa69dca3"/>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64344F7-097B-4264-B4AA-3120DCF329CA}">
  <ds:schemaRefs>
    <ds:schemaRef ds:uri="http://schemas.microsoft.com/sharepoint/v3/contenttype/forms"/>
  </ds:schemaRefs>
</ds:datastoreItem>
</file>

<file path=customXml/itemProps3.xml><?xml version="1.0" encoding="utf-8"?>
<ds:datastoreItem xmlns:ds="http://schemas.openxmlformats.org/officeDocument/2006/customXml" ds:itemID="{3C7CFCB5-7A2C-488D-9D21-4A80D97817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2b68cf-608f-49f0-8157-8d90aa69dc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18044</TotalTime>
  <Words>3945</Words>
  <Application>Microsoft Office PowerPoint</Application>
  <PresentationFormat>Widescreen</PresentationFormat>
  <Paragraphs>345</Paragraphs>
  <Slides>56</Slides>
  <Notes>11</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56</vt:i4>
      </vt:variant>
    </vt:vector>
  </HeadingPairs>
  <TitlesOfParts>
    <vt:vector size="70" baseType="lpstr">
      <vt:lpstr>Aptos</vt:lpstr>
      <vt:lpstr>Arial</vt:lpstr>
      <vt:lpstr>Calibri</vt:lpstr>
      <vt:lpstr>Courier New</vt:lpstr>
      <vt:lpstr>Symbol</vt:lpstr>
      <vt:lpstr>Wingdings</vt:lpstr>
      <vt:lpstr>Office Theme</vt:lpstr>
      <vt:lpstr>1_AAU Slide Master</vt:lpstr>
      <vt:lpstr>ADAD Layout</vt:lpstr>
      <vt:lpstr>1_ADAD Layout</vt:lpstr>
      <vt:lpstr>2_ADAD Layout</vt:lpstr>
      <vt:lpstr>3_ADAD Layout</vt:lpstr>
      <vt:lpstr>2_AAU Slide Master</vt:lpstr>
      <vt:lpstr>5_AAU Slide Master</vt:lpstr>
      <vt:lpstr>PowerPoint Presentation</vt:lpstr>
      <vt:lpstr>Contact Information</vt:lpstr>
      <vt:lpstr>Download the Powerpoint and Materials</vt:lpstr>
      <vt:lpstr>Acronyms</vt:lpstr>
      <vt:lpstr>Goals</vt:lpstr>
      <vt:lpstr>IDEA Law and Guidance</vt:lpstr>
      <vt:lpstr>IDEA Law – Child Find</vt:lpstr>
      <vt:lpstr>Which LEA is responsible for conducting Child Find for SWD in private schools?</vt:lpstr>
      <vt:lpstr>Can a SWD in private school be evaluated by the District of Residence?</vt:lpstr>
      <vt:lpstr>Which District is responsible for the offer of FAPE?</vt:lpstr>
      <vt:lpstr>Which District is responsible for providing services through an ISP?</vt:lpstr>
      <vt:lpstr>Triennial Eligibility Re-Evaluations</vt:lpstr>
      <vt:lpstr>Data Reporting</vt:lpstr>
      <vt:lpstr>Required CALPADS Reporting for SWD in Private Schools</vt:lpstr>
      <vt:lpstr>Students Attending FOR PROFIT Private Schools</vt:lpstr>
      <vt:lpstr>How do I find a private school’s tax exemption status?</vt:lpstr>
      <vt:lpstr>Child Find Counts</vt:lpstr>
      <vt:lpstr>Calculation of Proportionate Share (1)</vt:lpstr>
      <vt:lpstr>Calculation of Proportionate Share</vt:lpstr>
      <vt:lpstr>Preschool-Age Students Enrolled at Non-Profit Private Schools</vt:lpstr>
      <vt:lpstr>Which LEA should submit the data for students enrolled in private schools?</vt:lpstr>
      <vt:lpstr>When should LEAs submit data for students enrolled in private schools?</vt:lpstr>
      <vt:lpstr>Required Data – Creating an Enrollment</vt:lpstr>
      <vt:lpstr>What does this enrollment represent?</vt:lpstr>
      <vt:lpstr>Common Mistakes</vt:lpstr>
      <vt:lpstr>Required Data – Eligible and Participating</vt:lpstr>
      <vt:lpstr>Required Data – Eligible, Not Participating</vt:lpstr>
      <vt:lpstr>REMEMBER!!!</vt:lpstr>
      <vt:lpstr>Exiting Private School Enrollments – CHANGE IN GUIDANCE</vt:lpstr>
      <vt:lpstr>Why do we have to leave these enrollments open?</vt:lpstr>
      <vt:lpstr>When are data for private school students certified/harvested?</vt:lpstr>
      <vt:lpstr>Using CALPADS Data to Calculate Proportionate Share</vt:lpstr>
      <vt:lpstr>Proportionate Share Forms</vt:lpstr>
      <vt:lpstr>Data Needed for the Forms (1)</vt:lpstr>
      <vt:lpstr>Data Needed for the Form (2)</vt:lpstr>
      <vt:lpstr>Data Needed for the Form (3)</vt:lpstr>
      <vt:lpstr>Reporting Students Whose Parents Declined Services in Prior Years</vt:lpstr>
      <vt:lpstr>Which report should be used for Item A – Total Child Count?</vt:lpstr>
      <vt:lpstr>Which report should be used for Item A – Total Child Count? (2)</vt:lpstr>
      <vt:lpstr>Which reports/data should be used for Item B – Total Private School Child Count? (1)</vt:lpstr>
      <vt:lpstr>Which reports/data should be used for Item B – Total Private School Child Count? (2)</vt:lpstr>
      <vt:lpstr>Using Filters on the Real-Time Extracts - Demo</vt:lpstr>
      <vt:lpstr>Match the students in each file…</vt:lpstr>
      <vt:lpstr>Private School Data Scenarios </vt:lpstr>
      <vt:lpstr>Private School Data Scenarios</vt:lpstr>
      <vt:lpstr>Common Errors</vt:lpstr>
      <vt:lpstr>SENR0472 - Invalid Enrollment Status for Private School Groups </vt:lpstr>
      <vt:lpstr>SENR0556 - Invalid School for Non-ADA Enrollment Status 50 </vt:lpstr>
      <vt:lpstr>SENR0623F1 – MEET or PLAN record missing for student enrolled in Private School </vt:lpstr>
      <vt:lpstr>PLAN0664F1 - Missing Private School Enrollment record for Education Plan Type Code 200 (ISP)</vt:lpstr>
      <vt:lpstr>Key Takeaways</vt:lpstr>
      <vt:lpstr>Changes Coming in the Future</vt:lpstr>
      <vt:lpstr>Proportionate Share Workgroup</vt:lpstr>
      <vt:lpstr>Resources</vt:lpstr>
      <vt:lpstr>Available Resources</vt:lpstr>
      <vt:lpstr>Additional Questions?</vt:lpstr>
    </vt:vector>
  </TitlesOfParts>
  <Company>CA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 Calley</dc:creator>
  <cp:lastModifiedBy>Brandi Jauregui</cp:lastModifiedBy>
  <cp:revision>467</cp:revision>
  <cp:lastPrinted>2022-09-20T00:01:45Z</cp:lastPrinted>
  <dcterms:created xsi:type="dcterms:W3CDTF">2018-08-07T19:28:22Z</dcterms:created>
  <dcterms:modified xsi:type="dcterms:W3CDTF">2025-11-12T20:45:39Z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0x010100E858CCF00803A545B856C276E1D0F082</vt:lpwstr>
  </property>
</Properties>
</file>