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sldIdLst>
    <p:sldId id="301" r:id="rId2"/>
    <p:sldId id="259" r:id="rId3"/>
    <p:sldId id="269" r:id="rId4"/>
    <p:sldId id="272" r:id="rId5"/>
    <p:sldId id="260" r:id="rId6"/>
    <p:sldId id="271" r:id="rId7"/>
    <p:sldId id="261" r:id="rId8"/>
    <p:sldId id="274" r:id="rId9"/>
    <p:sldId id="266" r:id="rId10"/>
    <p:sldId id="275" r:id="rId11"/>
    <p:sldId id="262" r:id="rId12"/>
    <p:sldId id="276" r:id="rId13"/>
    <p:sldId id="265" r:id="rId14"/>
    <p:sldId id="277" r:id="rId15"/>
    <p:sldId id="264" r:id="rId16"/>
    <p:sldId id="280" r:id="rId17"/>
    <p:sldId id="278" r:id="rId18"/>
    <p:sldId id="279" r:id="rId19"/>
    <p:sldId id="263" r:id="rId20"/>
    <p:sldId id="281" r:id="rId21"/>
    <p:sldId id="268" r:id="rId22"/>
    <p:sldId id="283" r:id="rId23"/>
    <p:sldId id="282" r:id="rId24"/>
    <p:sldId id="284" r:id="rId25"/>
    <p:sldId id="267" r:id="rId26"/>
    <p:sldId id="285" r:id="rId27"/>
    <p:sldId id="273" r:id="rId28"/>
    <p:sldId id="28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6"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E7E53-D3F2-449D-9E08-B71376FAEA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0FFDB3-1CB2-44F7-846B-BF87F572F2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6F118A-87A0-49F9-A481-6B7C88D93F83}"/>
              </a:ext>
            </a:extLst>
          </p:cNvPr>
          <p:cNvSpPr>
            <a:spLocks noGrp="1"/>
          </p:cNvSpPr>
          <p:nvPr>
            <p:ph type="dt" sz="half" idx="10"/>
          </p:nvPr>
        </p:nvSpPr>
        <p:spPr/>
        <p:txBody>
          <a:bodyPr/>
          <a:lstStyle/>
          <a:p>
            <a:fld id="{5A069CB8-F204-4D06-B913-C5A26A89888A}" type="datetimeFigureOut">
              <a:rPr lang="en-US" smtClean="0"/>
              <a:t>11/30/2019</a:t>
            </a:fld>
            <a:endParaRPr lang="en-US" dirty="0"/>
          </a:p>
        </p:txBody>
      </p:sp>
      <p:sp>
        <p:nvSpPr>
          <p:cNvPr id="5" name="Footer Placeholder 4">
            <a:extLst>
              <a:ext uri="{FF2B5EF4-FFF2-40B4-BE49-F238E27FC236}">
                <a16:creationId xmlns:a16="http://schemas.microsoft.com/office/drawing/2014/main" id="{BE482C1E-4ABB-4117-B87E-99BFE3033B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AB7232-0678-4401-B482-B8E35A9EFBEA}"/>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83636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E76F4-D795-47A1-B679-1A64A89DDD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DC58B0-CF8E-43D2-B570-602EC04F41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65CB02-C510-442D-B9A8-352D2D65822E}"/>
              </a:ext>
            </a:extLst>
          </p:cNvPr>
          <p:cNvSpPr>
            <a:spLocks noGrp="1"/>
          </p:cNvSpPr>
          <p:nvPr>
            <p:ph type="dt" sz="half" idx="10"/>
          </p:nvPr>
        </p:nvSpPr>
        <p:spPr/>
        <p:txBody>
          <a:bodyPr/>
          <a:lstStyle/>
          <a:p>
            <a:fld id="{D30BB376-B19C-488D-ABEB-03C7E6E9E3E0}" type="datetimeFigureOut">
              <a:rPr lang="en-US" smtClean="0"/>
              <a:t>11/30/2019</a:t>
            </a:fld>
            <a:endParaRPr lang="en-US" dirty="0"/>
          </a:p>
        </p:txBody>
      </p:sp>
      <p:sp>
        <p:nvSpPr>
          <p:cNvPr id="5" name="Footer Placeholder 4">
            <a:extLst>
              <a:ext uri="{FF2B5EF4-FFF2-40B4-BE49-F238E27FC236}">
                <a16:creationId xmlns:a16="http://schemas.microsoft.com/office/drawing/2014/main" id="{72B6C721-D071-4855-80A8-9C4095119A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E53273D-CAAC-49E1-95A7-2E3E757755A2}"/>
              </a:ext>
            </a:extLst>
          </p:cNvPr>
          <p:cNvSpPr>
            <a:spLocks noGrp="1"/>
          </p:cNvSpPr>
          <p:nvPr>
            <p:ph type="sldNum" sz="quarter" idx="12"/>
          </p:nvPr>
        </p:nvSpPr>
        <p:spPr/>
        <p:txBody>
          <a:bodyPr/>
          <a:lstStyle/>
          <a:p>
            <a:fld id="{629637A9-119A-49DA-BD12-AAC58B377D80}" type="slidenum">
              <a:rPr lang="en-US" smtClean="0"/>
              <a:t>‹#›</a:t>
            </a:fld>
            <a:endParaRPr lang="en-US" dirty="0"/>
          </a:p>
        </p:txBody>
      </p:sp>
    </p:spTree>
    <p:extLst>
      <p:ext uri="{BB962C8B-B14F-4D97-AF65-F5344CB8AC3E}">
        <p14:creationId xmlns:p14="http://schemas.microsoft.com/office/powerpoint/2010/main" val="1461715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0B3E0-FFF1-4DED-8F4E-114D86B0C8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D47B17-5115-4C46-BA98-FFB989B218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9E6EADB-B7DB-4536-803E-DC54B79178B0}"/>
              </a:ext>
            </a:extLst>
          </p:cNvPr>
          <p:cNvSpPr>
            <a:spLocks noGrp="1"/>
          </p:cNvSpPr>
          <p:nvPr>
            <p:ph type="dt" sz="half" idx="10"/>
          </p:nvPr>
        </p:nvSpPr>
        <p:spPr/>
        <p:txBody>
          <a:bodyPr/>
          <a:lstStyle/>
          <a:p>
            <a:fld id="{486F077B-A50F-4D64-8574-E2D6A98A5553}" type="datetimeFigureOut">
              <a:rPr lang="en-US" smtClean="0"/>
              <a:t>11/30/2019</a:t>
            </a:fld>
            <a:endParaRPr lang="en-US" dirty="0"/>
          </a:p>
        </p:txBody>
      </p:sp>
      <p:sp>
        <p:nvSpPr>
          <p:cNvPr id="5" name="Footer Placeholder 4">
            <a:extLst>
              <a:ext uri="{FF2B5EF4-FFF2-40B4-BE49-F238E27FC236}">
                <a16:creationId xmlns:a16="http://schemas.microsoft.com/office/drawing/2014/main" id="{1034DEA6-6FEE-4C8A-BE3D-FB8381AA42F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97D6F40-8ECD-4EDF-A91D-7A586C7B6719}"/>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256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FFC9-20CA-4FDF-A22B-EFD02FFB24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5F2BB9-F8AF-40A2-AEEC-C90A6B4C81A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0622BF-6359-48EB-A687-53BEF5B32D8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04C479-6662-4302-9395-919A32703AC8}"/>
              </a:ext>
            </a:extLst>
          </p:cNvPr>
          <p:cNvSpPr>
            <a:spLocks noGrp="1"/>
          </p:cNvSpPr>
          <p:nvPr>
            <p:ph type="dt" sz="half" idx="10"/>
          </p:nvPr>
        </p:nvSpPr>
        <p:spPr/>
        <p:txBody>
          <a:bodyPr/>
          <a:lstStyle/>
          <a:p>
            <a:fld id="{7D9E2A62-1983-43A1-A163-D8AA46534C80}" type="datetimeFigureOut">
              <a:rPr lang="en-US" smtClean="0"/>
              <a:t>11/30/2019</a:t>
            </a:fld>
            <a:endParaRPr lang="en-US" dirty="0"/>
          </a:p>
        </p:txBody>
      </p:sp>
      <p:sp>
        <p:nvSpPr>
          <p:cNvPr id="6" name="Footer Placeholder 5">
            <a:extLst>
              <a:ext uri="{FF2B5EF4-FFF2-40B4-BE49-F238E27FC236}">
                <a16:creationId xmlns:a16="http://schemas.microsoft.com/office/drawing/2014/main" id="{2F9F7C87-EC1D-499C-9D33-33536D98CD9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6F6341-1FF1-426B-9079-45585AF5CC1D}"/>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48533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4DCB7-DB28-46A2-80F7-039543546A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293503-B530-479E-B4DC-2BD979B029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5170B65-982D-40FC-96AA-C41796DB849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ADBF31-FB5A-46D3-B110-5E844720A8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39223E4-174D-4205-A30F-BD039CB3E67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05C138-230D-4E2F-942E-B69BF5A6DAE5}"/>
              </a:ext>
            </a:extLst>
          </p:cNvPr>
          <p:cNvSpPr>
            <a:spLocks noGrp="1"/>
          </p:cNvSpPr>
          <p:nvPr>
            <p:ph type="dt" sz="half" idx="10"/>
          </p:nvPr>
        </p:nvSpPr>
        <p:spPr/>
        <p:txBody>
          <a:bodyPr/>
          <a:lstStyle/>
          <a:p>
            <a:fld id="{898F3E3B-34E3-4345-B2A1-994B83598A9C}" type="datetimeFigureOut">
              <a:rPr lang="en-US" smtClean="0"/>
              <a:t>11/30/2019</a:t>
            </a:fld>
            <a:endParaRPr lang="en-US" dirty="0"/>
          </a:p>
        </p:txBody>
      </p:sp>
      <p:sp>
        <p:nvSpPr>
          <p:cNvPr id="8" name="Footer Placeholder 7">
            <a:extLst>
              <a:ext uri="{FF2B5EF4-FFF2-40B4-BE49-F238E27FC236}">
                <a16:creationId xmlns:a16="http://schemas.microsoft.com/office/drawing/2014/main" id="{E97EDA61-4B76-40AB-8BC7-850446FFC06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16403D2-0597-481C-9FFC-260DF1AC9C58}"/>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11804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B325-CC95-448D-A3E3-5437664F4A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CFB51B-C687-4591-AB1A-8F4A83A653A6}"/>
              </a:ext>
            </a:extLst>
          </p:cNvPr>
          <p:cNvSpPr>
            <a:spLocks noGrp="1"/>
          </p:cNvSpPr>
          <p:nvPr>
            <p:ph type="dt" sz="half" idx="10"/>
          </p:nvPr>
        </p:nvSpPr>
        <p:spPr/>
        <p:txBody>
          <a:bodyPr/>
          <a:lstStyle/>
          <a:p>
            <a:fld id="{FD816C96-82A1-4D77-8ADA-627AC6FE3D65}" type="datetimeFigureOut">
              <a:rPr lang="en-US" smtClean="0"/>
              <a:t>11/30/2019</a:t>
            </a:fld>
            <a:endParaRPr lang="en-US" dirty="0"/>
          </a:p>
        </p:txBody>
      </p:sp>
      <p:sp>
        <p:nvSpPr>
          <p:cNvPr id="4" name="Footer Placeholder 3">
            <a:extLst>
              <a:ext uri="{FF2B5EF4-FFF2-40B4-BE49-F238E27FC236}">
                <a16:creationId xmlns:a16="http://schemas.microsoft.com/office/drawing/2014/main" id="{983CC351-7E93-4282-B95C-0C662674068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46DDDDA-F99E-4407-9B99-DC8AC524DE6D}"/>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59083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B0C9D7-6B0A-4128-8951-64FED5FA3A90}"/>
              </a:ext>
            </a:extLst>
          </p:cNvPr>
          <p:cNvSpPr>
            <a:spLocks noGrp="1"/>
          </p:cNvSpPr>
          <p:nvPr>
            <p:ph type="dt" sz="half" idx="10"/>
          </p:nvPr>
        </p:nvSpPr>
        <p:spPr/>
        <p:txBody>
          <a:bodyPr/>
          <a:lstStyle/>
          <a:p>
            <a:fld id="{1D102C1E-28F2-47E9-802D-339E64E2F920}" type="datetimeFigureOut">
              <a:rPr lang="en-US" smtClean="0"/>
              <a:t>11/30/2019</a:t>
            </a:fld>
            <a:endParaRPr lang="en-US" dirty="0"/>
          </a:p>
        </p:txBody>
      </p:sp>
      <p:sp>
        <p:nvSpPr>
          <p:cNvPr id="3" name="Footer Placeholder 2">
            <a:extLst>
              <a:ext uri="{FF2B5EF4-FFF2-40B4-BE49-F238E27FC236}">
                <a16:creationId xmlns:a16="http://schemas.microsoft.com/office/drawing/2014/main" id="{43BF4425-573E-4BBA-8DF4-9BE91B72A77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FE77242-D886-469C-BD86-BAE7B44655CB}"/>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13384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AC380-C428-4B52-86AE-F08154DF3B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554016-4E21-4494-8560-762DD6679E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E200A1-10A0-4882-95A3-E06C6D8C88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2655B1B-EF87-433E-A86E-B3CFB90867C4}"/>
              </a:ext>
            </a:extLst>
          </p:cNvPr>
          <p:cNvSpPr>
            <a:spLocks noGrp="1"/>
          </p:cNvSpPr>
          <p:nvPr>
            <p:ph type="dt" sz="half" idx="10"/>
          </p:nvPr>
        </p:nvSpPr>
        <p:spPr/>
        <p:txBody>
          <a:bodyPr/>
          <a:lstStyle/>
          <a:p>
            <a:fld id="{24271A48-F18A-45B3-BC05-1E27DA3F88AF}" type="datetimeFigureOut">
              <a:rPr lang="en-US" smtClean="0"/>
              <a:t>11/30/2019</a:t>
            </a:fld>
            <a:endParaRPr lang="en-US" dirty="0"/>
          </a:p>
        </p:txBody>
      </p:sp>
      <p:sp>
        <p:nvSpPr>
          <p:cNvPr id="6" name="Footer Placeholder 5">
            <a:extLst>
              <a:ext uri="{FF2B5EF4-FFF2-40B4-BE49-F238E27FC236}">
                <a16:creationId xmlns:a16="http://schemas.microsoft.com/office/drawing/2014/main" id="{2FAE7D23-B786-40B0-99F9-FD03A5ADB8C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2074569-713F-41DB-8862-4EA127EE1C47}"/>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69685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F3A98-48A8-4395-BF65-886920E149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940B17-BA75-47F9-B93E-F3243BE996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5C81F5-E2C0-4994-B6DA-750A57E68F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BE13F29-45EA-45B9-86D9-2B320A613E0E}"/>
              </a:ext>
            </a:extLst>
          </p:cNvPr>
          <p:cNvSpPr>
            <a:spLocks noGrp="1"/>
          </p:cNvSpPr>
          <p:nvPr>
            <p:ph type="dt" sz="half" idx="10"/>
          </p:nvPr>
        </p:nvSpPr>
        <p:spPr/>
        <p:txBody>
          <a:bodyPr/>
          <a:lstStyle/>
          <a:p>
            <a:fld id="{65B747F8-9654-4282-85D2-65F41AAE7A75}" type="datetimeFigureOut">
              <a:rPr lang="en-US" smtClean="0"/>
              <a:t>11/30/2019</a:t>
            </a:fld>
            <a:endParaRPr lang="en-US" dirty="0"/>
          </a:p>
        </p:txBody>
      </p:sp>
      <p:sp>
        <p:nvSpPr>
          <p:cNvPr id="6" name="Footer Placeholder 5">
            <a:extLst>
              <a:ext uri="{FF2B5EF4-FFF2-40B4-BE49-F238E27FC236}">
                <a16:creationId xmlns:a16="http://schemas.microsoft.com/office/drawing/2014/main" id="{9EFD7510-4740-4C7A-B57B-E5FE3D18CD6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980E908-C267-4C13-B692-6A1A6E042551}"/>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88898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9F977-7DDD-4A71-B77C-CCF3AEC98F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4DA04-7040-485C-AF11-274C4EC2D31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CB5F4-5EA8-4EDC-BA5A-7AD11B79C98E}"/>
              </a:ext>
            </a:extLst>
          </p:cNvPr>
          <p:cNvSpPr>
            <a:spLocks noGrp="1"/>
          </p:cNvSpPr>
          <p:nvPr>
            <p:ph type="dt" sz="half" idx="10"/>
          </p:nvPr>
        </p:nvSpPr>
        <p:spPr/>
        <p:txBody>
          <a:bodyPr/>
          <a:lstStyle/>
          <a:p>
            <a:fld id="{50B6E300-0A13-4A81-945A-7333C271A069}" type="datetimeFigureOut">
              <a:rPr lang="en-US" smtClean="0"/>
              <a:t>11/30/2019</a:t>
            </a:fld>
            <a:endParaRPr lang="en-US" dirty="0"/>
          </a:p>
        </p:txBody>
      </p:sp>
      <p:sp>
        <p:nvSpPr>
          <p:cNvPr id="5" name="Footer Placeholder 4">
            <a:extLst>
              <a:ext uri="{FF2B5EF4-FFF2-40B4-BE49-F238E27FC236}">
                <a16:creationId xmlns:a16="http://schemas.microsoft.com/office/drawing/2014/main" id="{B71BD622-088E-49E0-A28E-B2D89B5004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611A6DC-5291-473B-A831-6364ACF3D970}"/>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14015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40651A-7AEE-4441-ADB4-0EDFCAF25D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F3B25A-8939-4EAC-B4A5-AF894B71D49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6FAB23-6D65-4865-AA7C-7B681F69DF9A}"/>
              </a:ext>
            </a:extLst>
          </p:cNvPr>
          <p:cNvSpPr>
            <a:spLocks noGrp="1"/>
          </p:cNvSpPr>
          <p:nvPr>
            <p:ph type="dt" sz="half" idx="10"/>
          </p:nvPr>
        </p:nvSpPr>
        <p:spPr/>
        <p:txBody>
          <a:bodyPr/>
          <a:lstStyle/>
          <a:p>
            <a:fld id="{34671962-1EA4-46E7-BCB0-F36CE46D1A59}" type="datetimeFigureOut">
              <a:rPr lang="en-US" smtClean="0"/>
              <a:t>11/30/2019</a:t>
            </a:fld>
            <a:endParaRPr lang="en-US" dirty="0"/>
          </a:p>
        </p:txBody>
      </p:sp>
      <p:sp>
        <p:nvSpPr>
          <p:cNvPr id="5" name="Footer Placeholder 4">
            <a:extLst>
              <a:ext uri="{FF2B5EF4-FFF2-40B4-BE49-F238E27FC236}">
                <a16:creationId xmlns:a16="http://schemas.microsoft.com/office/drawing/2014/main" id="{4973E790-ED69-4768-A40F-4A8795F0A9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B6B5E07-9DBB-4758-A65F-F853EEB0B924}"/>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13209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EE6C6D-3032-4384-837C-5DED4A71C6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894F52-58A6-48BF-B6F2-69AE4BEFF8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3B07C0-D314-4DFF-8BE1-E64FA38A85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C5B261-8843-42D1-AAFC-05E20E2D9B97}" type="datetimeFigureOut">
              <a:rPr lang="en-US" smtClean="0"/>
              <a:t>11/30/2019</a:t>
            </a:fld>
            <a:endParaRPr lang="en-US" dirty="0"/>
          </a:p>
        </p:txBody>
      </p:sp>
      <p:sp>
        <p:nvSpPr>
          <p:cNvPr id="5" name="Footer Placeholder 4">
            <a:extLst>
              <a:ext uri="{FF2B5EF4-FFF2-40B4-BE49-F238E27FC236}">
                <a16:creationId xmlns:a16="http://schemas.microsoft.com/office/drawing/2014/main" id="{E7FBC250-BDCB-47B8-BCC9-74315A9D42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E46268-B5E8-48C5-A286-7624A05644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493242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training.sirassystems.org/support/docs/Selecting%20a%20Meeting%20Purpose.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hyperlink" Target="mailto:support@sirassystems.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algn="ctr"/>
            <a:r>
              <a:rPr lang="en-US" sz="4800" b="1" dirty="0">
                <a:latin typeface="Century Gothic" panose="020B0502020202020204" pitchFamily="34" charset="0"/>
              </a:rPr>
              <a:t>10 steps to creating an IEP</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758952"/>
            <a:ext cx="10079361" cy="2087279"/>
          </a:xfrm>
          <a:prstGeom prst="rect">
            <a:avLst/>
          </a:prstGeom>
        </p:spPr>
      </p:pic>
    </p:spTree>
    <p:extLst>
      <p:ext uri="{BB962C8B-B14F-4D97-AF65-F5344CB8AC3E}">
        <p14:creationId xmlns:p14="http://schemas.microsoft.com/office/powerpoint/2010/main" val="1407326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1:  </a:t>
            </a:r>
            <a:r>
              <a:rPr lang="en-US" dirty="0">
                <a:latin typeface="Century Gothic" panose="020B0502020202020204" pitchFamily="34" charset="0"/>
              </a:rPr>
              <a:t>Choose Student</a:t>
            </a:r>
          </a:p>
        </p:txBody>
      </p:sp>
      <p:sp>
        <p:nvSpPr>
          <p:cNvPr id="3" name="Content Placeholder 2"/>
          <p:cNvSpPr>
            <a:spLocks noGrp="1"/>
          </p:cNvSpPr>
          <p:nvPr>
            <p:ph idx="1"/>
          </p:nvPr>
        </p:nvSpPr>
        <p:spPr/>
        <p:txBody>
          <a:bodyPr/>
          <a:lstStyle/>
          <a:p>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Click on picture of group of students </a:t>
            </a:r>
            <a:r>
              <a:rPr lang="en-US" dirty="0">
                <a:latin typeface="Century Gothic" panose="020B0502020202020204" pitchFamily="34" charset="0"/>
              </a:rPr>
              <a:t>                       under the Siras Systems log </a:t>
            </a:r>
            <a:r>
              <a:rPr lang="en-US" sz="2000" dirty="0">
                <a:latin typeface="Century Gothic" panose="020B0502020202020204" pitchFamily="34" charset="0"/>
              </a:rPr>
              <a:t>to get your student list</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Click on student name to go to IEP Manager</a:t>
            </a:r>
          </a:p>
          <a:p>
            <a:pPr lvl="1"/>
            <a:endParaRPr lang="en-US" sz="1000" b="1" dirty="0">
              <a:latin typeface="Century Gothic" panose="020B0502020202020204" pitchFamily="34" charset="0"/>
            </a:endParaRPr>
          </a:p>
          <a:p>
            <a:endParaRPr lang="en-US" sz="1000" b="1" dirty="0">
              <a:latin typeface="Century Gothic" panose="020B0502020202020204" pitchFamily="34" charset="0"/>
            </a:endParaRPr>
          </a:p>
          <a:p>
            <a:r>
              <a:rPr lang="en-US" b="1" dirty="0">
                <a:latin typeface="Century Gothic" panose="020B0502020202020204" pitchFamily="34" charset="0"/>
              </a:rPr>
              <a:t>Note:  </a:t>
            </a:r>
            <a:r>
              <a:rPr lang="en-US" dirty="0">
                <a:latin typeface="Century Gothic" panose="020B0502020202020204" pitchFamily="34" charset="0"/>
              </a:rPr>
              <a:t>Let the special ed. secretary staff know if any of your students do not appear or if you see any students on your list that are not yours.</a:t>
            </a:r>
          </a:p>
        </p:txBody>
      </p:sp>
      <p:pic>
        <p:nvPicPr>
          <p:cNvPr id="6" name="Picture 5">
            <a:extLst>
              <a:ext uri="{FF2B5EF4-FFF2-40B4-BE49-F238E27FC236}">
                <a16:creationId xmlns:a16="http://schemas.microsoft.com/office/drawing/2014/main" id="{20B3DBFF-9214-4DDD-9F93-571D4E670EE3}"/>
              </a:ext>
            </a:extLst>
          </p:cNvPr>
          <p:cNvPicPr>
            <a:picLocks noChangeAspect="1"/>
          </p:cNvPicPr>
          <p:nvPr/>
        </p:nvPicPr>
        <p:blipFill>
          <a:blip r:embed="rId2"/>
          <a:stretch>
            <a:fillRect/>
          </a:stretch>
        </p:blipFill>
        <p:spPr>
          <a:xfrm>
            <a:off x="6726815" y="2022043"/>
            <a:ext cx="1343025" cy="342900"/>
          </a:xfrm>
          <a:prstGeom prst="rect">
            <a:avLst/>
          </a:prstGeom>
        </p:spPr>
      </p:pic>
    </p:spTree>
    <p:extLst>
      <p:ext uri="{BB962C8B-B14F-4D97-AF65-F5344CB8AC3E}">
        <p14:creationId xmlns:p14="http://schemas.microsoft.com/office/powerpoint/2010/main" val="3234131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6737" y="0"/>
            <a:ext cx="7733295" cy="3026072"/>
          </a:xfrm>
          <a:prstGeom prst="rect">
            <a:avLst/>
          </a:prstGeom>
        </p:spPr>
      </p:pic>
      <p:pic>
        <p:nvPicPr>
          <p:cNvPr id="4" name="Picture 3">
            <a:extLst>
              <a:ext uri="{FF2B5EF4-FFF2-40B4-BE49-F238E27FC236}">
                <a16:creationId xmlns:a16="http://schemas.microsoft.com/office/drawing/2014/main" id="{9E2510BD-00E5-47EB-A05A-8BA4D74E6A4C}"/>
              </a:ext>
            </a:extLst>
          </p:cNvPr>
          <p:cNvPicPr>
            <a:picLocks noChangeAspect="1"/>
          </p:cNvPicPr>
          <p:nvPr/>
        </p:nvPicPr>
        <p:blipFill>
          <a:blip r:embed="rId3"/>
          <a:stretch>
            <a:fillRect/>
          </a:stretch>
        </p:blipFill>
        <p:spPr>
          <a:xfrm>
            <a:off x="2195512" y="3026072"/>
            <a:ext cx="7800975" cy="3162300"/>
          </a:xfrm>
          <a:prstGeom prst="rect">
            <a:avLst/>
          </a:prstGeom>
        </p:spPr>
      </p:pic>
    </p:spTree>
    <p:extLst>
      <p:ext uri="{BB962C8B-B14F-4D97-AF65-F5344CB8AC3E}">
        <p14:creationId xmlns:p14="http://schemas.microsoft.com/office/powerpoint/2010/main" val="1981758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D7A290-A69A-4B03-8EF4-EC3EC5D20C5F}"/>
              </a:ext>
            </a:extLst>
          </p:cNvPr>
          <p:cNvPicPr>
            <a:picLocks noChangeAspect="1"/>
          </p:cNvPicPr>
          <p:nvPr/>
        </p:nvPicPr>
        <p:blipFill>
          <a:blip r:embed="rId2"/>
          <a:stretch>
            <a:fillRect/>
          </a:stretch>
        </p:blipFill>
        <p:spPr>
          <a:xfrm>
            <a:off x="834379" y="1042987"/>
            <a:ext cx="10523242" cy="3724275"/>
          </a:xfrm>
          <a:prstGeom prst="rect">
            <a:avLst/>
          </a:prstGeom>
        </p:spPr>
      </p:pic>
    </p:spTree>
    <p:extLst>
      <p:ext uri="{BB962C8B-B14F-4D97-AF65-F5344CB8AC3E}">
        <p14:creationId xmlns:p14="http://schemas.microsoft.com/office/powerpoint/2010/main" val="2372015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2:  </a:t>
            </a:r>
            <a:r>
              <a:rPr lang="en-US" dirty="0">
                <a:latin typeface="Century Gothic" panose="020B0502020202020204" pitchFamily="34" charset="0"/>
              </a:rPr>
              <a:t>Student Profile</a:t>
            </a:r>
          </a:p>
        </p:txBody>
      </p:sp>
      <p:sp>
        <p:nvSpPr>
          <p:cNvPr id="3" name="Content Placeholder 2"/>
          <p:cNvSpPr>
            <a:spLocks noGrp="1"/>
          </p:cNvSpPr>
          <p:nvPr>
            <p:ph idx="1"/>
          </p:nvPr>
        </p:nvSpPr>
        <p:spPr/>
        <p:txBody>
          <a:bodyPr/>
          <a:lstStyle/>
          <a:p>
            <a:endParaRPr lang="en-US" sz="1000" dirty="0">
              <a:latin typeface="Century Gothic" panose="020B0502020202020204" pitchFamily="34" charset="0"/>
            </a:endParaRPr>
          </a:p>
          <a:p>
            <a:r>
              <a:rPr lang="en-US" dirty="0">
                <a:latin typeface="Century Gothic" panose="020B0502020202020204" pitchFamily="34" charset="0"/>
              </a:rPr>
              <a:t>Go to the </a:t>
            </a:r>
            <a:r>
              <a:rPr lang="en-US" b="1" dirty="0">
                <a:latin typeface="Century Gothic" panose="020B0502020202020204" pitchFamily="34" charset="0"/>
              </a:rPr>
              <a:t>Student Profile </a:t>
            </a:r>
            <a:r>
              <a:rPr lang="en-US" dirty="0">
                <a:latin typeface="Century Gothic" panose="020B0502020202020204" pitchFamily="34" charset="0"/>
              </a:rPr>
              <a:t>to check accuracy of information that will go directly onto IEP forms:</a:t>
            </a:r>
          </a:p>
          <a:p>
            <a:endParaRPr lang="en-US" sz="1000" dirty="0">
              <a:latin typeface="Century Gothic" panose="020B0502020202020204" pitchFamily="34" charset="0"/>
            </a:endParaRPr>
          </a:p>
          <a:p>
            <a:pPr lvl="2">
              <a:buFont typeface="Arial" panose="020B0604020202020204" pitchFamily="34" charset="0"/>
              <a:buChar char="•"/>
            </a:pPr>
            <a:r>
              <a:rPr lang="en-US" sz="2000" b="1" dirty="0">
                <a:latin typeface="Century Gothic" panose="020B0502020202020204" pitchFamily="34" charset="0"/>
              </a:rPr>
              <a:t>Demographics: </a:t>
            </a:r>
            <a:r>
              <a:rPr lang="en-US" sz="2000" dirty="0">
                <a:latin typeface="Century Gothic" panose="020B0502020202020204" pitchFamily="34" charset="0"/>
              </a:rPr>
              <a:t> ethnicity, race, EL type</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b="1" dirty="0">
                <a:latin typeface="Century Gothic" panose="020B0502020202020204" pitchFamily="34" charset="0"/>
              </a:rPr>
              <a:t>Contacts: </a:t>
            </a:r>
            <a:r>
              <a:rPr lang="en-US" sz="2000" dirty="0">
                <a:latin typeface="Century Gothic" panose="020B0502020202020204" pitchFamily="34" charset="0"/>
              </a:rPr>
              <a:t> must at least have one primary contact</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b="1" dirty="0">
                <a:latin typeface="Century Gothic" panose="020B0502020202020204" pitchFamily="34" charset="0"/>
              </a:rPr>
              <a:t>Providers: </a:t>
            </a:r>
            <a:r>
              <a:rPr lang="en-US" sz="2000" dirty="0">
                <a:latin typeface="Century Gothic" panose="020B0502020202020204" pitchFamily="34" charset="0"/>
              </a:rPr>
              <a:t> must have case manager, all service providers should be listed</a:t>
            </a:r>
          </a:p>
          <a:p>
            <a:pPr marL="914400" lvl="2" indent="0">
              <a:buNone/>
            </a:pPr>
            <a:endParaRPr lang="en-US" sz="1000" dirty="0">
              <a:latin typeface="Century Gothic" panose="020B0502020202020204" pitchFamily="34" charset="0"/>
            </a:endParaRPr>
          </a:p>
        </p:txBody>
      </p:sp>
    </p:spTree>
    <p:extLst>
      <p:ext uri="{BB962C8B-B14F-4D97-AF65-F5344CB8AC3E}">
        <p14:creationId xmlns:p14="http://schemas.microsoft.com/office/powerpoint/2010/main" val="3478005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00766" y="0"/>
            <a:ext cx="9569003" cy="2351704"/>
          </a:xfrm>
          <a:prstGeom prst="rect">
            <a:avLst/>
          </a:prstGeom>
        </p:spPr>
      </p:pic>
      <p:pic>
        <p:nvPicPr>
          <p:cNvPr id="4" name="Picture 3">
            <a:extLst>
              <a:ext uri="{FF2B5EF4-FFF2-40B4-BE49-F238E27FC236}">
                <a16:creationId xmlns:a16="http://schemas.microsoft.com/office/drawing/2014/main" id="{BCFC6701-3769-4103-AD19-C2046C65D0F6}"/>
              </a:ext>
            </a:extLst>
          </p:cNvPr>
          <p:cNvPicPr>
            <a:picLocks noChangeAspect="1"/>
          </p:cNvPicPr>
          <p:nvPr/>
        </p:nvPicPr>
        <p:blipFill>
          <a:blip r:embed="rId3"/>
          <a:stretch>
            <a:fillRect/>
          </a:stretch>
        </p:blipFill>
        <p:spPr>
          <a:xfrm>
            <a:off x="1300162" y="1581150"/>
            <a:ext cx="9591675" cy="3695700"/>
          </a:xfrm>
          <a:prstGeom prst="rect">
            <a:avLst/>
          </a:prstGeom>
        </p:spPr>
      </p:pic>
    </p:spTree>
    <p:extLst>
      <p:ext uri="{BB962C8B-B14F-4D97-AF65-F5344CB8AC3E}">
        <p14:creationId xmlns:p14="http://schemas.microsoft.com/office/powerpoint/2010/main" val="3761441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3: </a:t>
            </a:r>
            <a:r>
              <a:rPr lang="en-US" spc="0" dirty="0">
                <a:solidFill>
                  <a:prstClr val="black"/>
                </a:solidFill>
                <a:latin typeface="Century Gothic" panose="020B0502020202020204" pitchFamily="34" charset="0"/>
              </a:rPr>
              <a:t>Select a Meeting Purpose</a:t>
            </a:r>
            <a:endParaRPr lang="en-US" dirty="0">
              <a:latin typeface="Century Gothic" panose="020B0502020202020204" pitchFamily="34" charset="0"/>
            </a:endParaRPr>
          </a:p>
        </p:txBody>
      </p:sp>
      <p:sp>
        <p:nvSpPr>
          <p:cNvPr id="3" name="Content Placeholder 2"/>
          <p:cNvSpPr>
            <a:spLocks noGrp="1"/>
          </p:cNvSpPr>
          <p:nvPr>
            <p:ph idx="1"/>
          </p:nvPr>
        </p:nvSpPr>
        <p:spPr/>
        <p:txBody>
          <a:bodyPr/>
          <a:lstStyle/>
          <a:p>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Select meeting purpose on IEP Manager to get all forms associated with that meeting type</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Refer to the handout ‘</a:t>
            </a:r>
            <a:r>
              <a:rPr lang="en-US" sz="2000" b="1" dirty="0">
                <a:latin typeface="Century Gothic" panose="020B0502020202020204" pitchFamily="34" charset="0"/>
                <a:hlinkClick r:id="rId2"/>
              </a:rPr>
              <a:t>Selecting a Meeting Purpose</a:t>
            </a:r>
            <a:r>
              <a:rPr lang="en-US" sz="2000" dirty="0">
                <a:latin typeface="Century Gothic" panose="020B0502020202020204" pitchFamily="34" charset="0"/>
              </a:rPr>
              <a:t>’ for the definitions of each meeting type</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You may also view the definitions when you click on the meeting type itself from the drop down menu</a:t>
            </a:r>
          </a:p>
        </p:txBody>
      </p:sp>
    </p:spTree>
    <p:extLst>
      <p:ext uri="{BB962C8B-B14F-4D97-AF65-F5344CB8AC3E}">
        <p14:creationId xmlns:p14="http://schemas.microsoft.com/office/powerpoint/2010/main" val="527842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11380" y="0"/>
            <a:ext cx="6954591" cy="2841170"/>
          </a:xfrm>
          <a:prstGeom prst="rect">
            <a:avLst/>
          </a:prstGeom>
        </p:spPr>
      </p:pic>
      <p:pic>
        <p:nvPicPr>
          <p:cNvPr id="5" name="Picture 4">
            <a:extLst>
              <a:ext uri="{FF2B5EF4-FFF2-40B4-BE49-F238E27FC236}">
                <a16:creationId xmlns:a16="http://schemas.microsoft.com/office/drawing/2014/main" id="{613C30AE-1CB3-481D-81D4-A4CC803C3300}"/>
              </a:ext>
            </a:extLst>
          </p:cNvPr>
          <p:cNvPicPr>
            <a:picLocks noChangeAspect="1"/>
          </p:cNvPicPr>
          <p:nvPr/>
        </p:nvPicPr>
        <p:blipFill>
          <a:blip r:embed="rId3"/>
          <a:stretch>
            <a:fillRect/>
          </a:stretch>
        </p:blipFill>
        <p:spPr>
          <a:xfrm>
            <a:off x="1871663" y="3047999"/>
            <a:ext cx="7594308" cy="3513941"/>
          </a:xfrm>
          <a:prstGeom prst="rect">
            <a:avLst/>
          </a:prstGeom>
        </p:spPr>
      </p:pic>
    </p:spTree>
    <p:extLst>
      <p:ext uri="{BB962C8B-B14F-4D97-AF65-F5344CB8AC3E}">
        <p14:creationId xmlns:p14="http://schemas.microsoft.com/office/powerpoint/2010/main" val="2000494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4:  </a:t>
            </a:r>
            <a:r>
              <a:rPr lang="en-US" dirty="0">
                <a:latin typeface="Century Gothic" panose="020B0502020202020204" pitchFamily="34" charset="0"/>
              </a:rPr>
              <a:t>Meeting Information</a:t>
            </a:r>
          </a:p>
        </p:txBody>
      </p:sp>
      <p:sp>
        <p:nvSpPr>
          <p:cNvPr id="3" name="Content Placeholder 2"/>
          <p:cNvSpPr>
            <a:spLocks noGrp="1"/>
          </p:cNvSpPr>
          <p:nvPr>
            <p:ph idx="1"/>
          </p:nvPr>
        </p:nvSpPr>
        <p:spPr/>
        <p:txBody>
          <a:bodyPr/>
          <a:lstStyle/>
          <a:p>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Enter meeting date, time, and location, if known.  </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b="1" dirty="0">
                <a:latin typeface="Century Gothic" panose="020B0502020202020204" pitchFamily="34" charset="0"/>
              </a:rPr>
              <a:t>Note:  </a:t>
            </a:r>
            <a:r>
              <a:rPr lang="en-US" dirty="0">
                <a:latin typeface="Century Gothic" panose="020B0502020202020204" pitchFamily="34" charset="0"/>
              </a:rPr>
              <a:t>You may enter this information at any time.</a:t>
            </a:r>
          </a:p>
          <a:p>
            <a:endParaRPr lang="en-US" dirty="0">
              <a:latin typeface="Century Gothic" panose="020B0502020202020204" pitchFamily="34" charset="0"/>
            </a:endParaRPr>
          </a:p>
        </p:txBody>
      </p:sp>
    </p:spTree>
    <p:extLst>
      <p:ext uri="{BB962C8B-B14F-4D97-AF65-F5344CB8AC3E}">
        <p14:creationId xmlns:p14="http://schemas.microsoft.com/office/powerpoint/2010/main" val="591049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CE24B9-7DE8-46D9-9241-0146ED4DCE79}"/>
              </a:ext>
            </a:extLst>
          </p:cNvPr>
          <p:cNvPicPr>
            <a:picLocks noChangeAspect="1"/>
          </p:cNvPicPr>
          <p:nvPr/>
        </p:nvPicPr>
        <p:blipFill>
          <a:blip r:embed="rId2"/>
          <a:stretch>
            <a:fillRect/>
          </a:stretch>
        </p:blipFill>
        <p:spPr>
          <a:xfrm>
            <a:off x="333494" y="814388"/>
            <a:ext cx="11525012" cy="4781549"/>
          </a:xfrm>
          <a:prstGeom prst="rect">
            <a:avLst/>
          </a:prstGeom>
        </p:spPr>
      </p:pic>
    </p:spTree>
    <p:extLst>
      <p:ext uri="{BB962C8B-B14F-4D97-AF65-F5344CB8AC3E}">
        <p14:creationId xmlns:p14="http://schemas.microsoft.com/office/powerpoint/2010/main" val="1582994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5:  </a:t>
            </a:r>
            <a:r>
              <a:rPr lang="en-US" dirty="0">
                <a:latin typeface="Century Gothic" panose="020B0502020202020204" pitchFamily="34" charset="0"/>
              </a:rPr>
              <a:t>Completing Forms</a:t>
            </a:r>
          </a:p>
        </p:txBody>
      </p:sp>
      <p:sp>
        <p:nvSpPr>
          <p:cNvPr id="3" name="Content Placeholder 2"/>
          <p:cNvSpPr>
            <a:spLocks noGrp="1"/>
          </p:cNvSpPr>
          <p:nvPr>
            <p:ph idx="1"/>
          </p:nvPr>
        </p:nvSpPr>
        <p:spPr/>
        <p:txBody>
          <a:bodyPr>
            <a:normAutofit fontScale="92500" lnSpcReduction="10000"/>
          </a:bodyPr>
          <a:lstStyle/>
          <a:p>
            <a:endParaRPr lang="en-US" sz="1000" dirty="0">
              <a:latin typeface="Century Gothic" panose="020B0502020202020204" pitchFamily="34" charset="0"/>
            </a:endParaRPr>
          </a:p>
          <a:p>
            <a:pPr lvl="2">
              <a:buFont typeface="Arial" panose="020B0604020202020204" pitchFamily="34" charset="0"/>
              <a:buChar char="•"/>
            </a:pPr>
            <a:r>
              <a:rPr lang="en-US" sz="2200" dirty="0">
                <a:latin typeface="Century Gothic" panose="020B0502020202020204" pitchFamily="34" charset="0"/>
              </a:rPr>
              <a:t>Open form by clicking on form link</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200" dirty="0">
                <a:latin typeface="Century Gothic" panose="020B0502020202020204" pitchFamily="34" charset="0"/>
              </a:rPr>
              <a:t>Make changes to existing information as needed </a:t>
            </a:r>
          </a:p>
          <a:p>
            <a:pPr lvl="2">
              <a:buFont typeface="Arial" panose="020B0604020202020204" pitchFamily="34" charset="0"/>
              <a:buChar char="•"/>
            </a:pPr>
            <a:endParaRPr lang="en-US" sz="1100" dirty="0">
              <a:latin typeface="Century Gothic" panose="020B0502020202020204" pitchFamily="34" charset="0"/>
            </a:endParaRPr>
          </a:p>
          <a:p>
            <a:pPr lvl="2">
              <a:buFont typeface="Arial" panose="020B0604020202020204" pitchFamily="34" charset="0"/>
              <a:buChar char="•"/>
            </a:pPr>
            <a:r>
              <a:rPr lang="en-US" sz="2200" dirty="0">
                <a:latin typeface="Century Gothic" panose="020B0502020202020204" pitchFamily="34" charset="0"/>
              </a:rPr>
              <a:t>Add information as needed</a:t>
            </a:r>
          </a:p>
          <a:p>
            <a:pPr lvl="2">
              <a:buFont typeface="Arial" panose="020B0604020202020204" pitchFamily="34" charset="0"/>
              <a:buChar char="•"/>
            </a:pPr>
            <a:endParaRPr lang="en-US" sz="1100" b="1" dirty="0">
              <a:latin typeface="Century Gothic" panose="020B0502020202020204" pitchFamily="34" charset="0"/>
            </a:endParaRPr>
          </a:p>
          <a:p>
            <a:pPr lvl="2">
              <a:buFont typeface="Arial" panose="020B0604020202020204" pitchFamily="34" charset="0"/>
              <a:buChar char="•"/>
            </a:pPr>
            <a:r>
              <a:rPr lang="en-US" sz="2200" b="1" dirty="0">
                <a:latin typeface="Century Gothic" panose="020B0502020202020204" pitchFamily="34" charset="0"/>
              </a:rPr>
              <a:t>Save the form</a:t>
            </a:r>
            <a:r>
              <a:rPr lang="en-US" sz="2200" dirty="0">
                <a:latin typeface="Century Gothic" panose="020B0502020202020204" pitchFamily="34" charset="0"/>
              </a:rPr>
              <a:t>:  You have a choice between "</a:t>
            </a:r>
            <a:r>
              <a:rPr lang="en-US" sz="2200" b="1" dirty="0">
                <a:latin typeface="Century Gothic" panose="020B0502020202020204" pitchFamily="34" charset="0"/>
              </a:rPr>
              <a:t>Save</a:t>
            </a:r>
            <a:r>
              <a:rPr lang="en-US" sz="2200" dirty="0">
                <a:latin typeface="Century Gothic" panose="020B0502020202020204" pitchFamily="34" charset="0"/>
              </a:rPr>
              <a:t>" which simply saves the information and keeps you on the same page and "</a:t>
            </a:r>
            <a:r>
              <a:rPr lang="en-US" sz="2200" b="1" dirty="0">
                <a:latin typeface="Century Gothic" panose="020B0502020202020204" pitchFamily="34" charset="0"/>
              </a:rPr>
              <a:t>Save as…</a:t>
            </a:r>
            <a:r>
              <a:rPr lang="en-US" sz="2200" dirty="0">
                <a:latin typeface="Century Gothic" panose="020B0502020202020204" pitchFamily="34" charset="0"/>
              </a:rPr>
              <a:t>” which saves the information and takes you to the location that you select from the menu.  The menu defaults to the </a:t>
            </a:r>
            <a:r>
              <a:rPr lang="en-US" sz="2200" b="1" dirty="0">
                <a:latin typeface="Century Gothic" panose="020B0502020202020204" pitchFamily="34" charset="0"/>
              </a:rPr>
              <a:t>IEP Manager, </a:t>
            </a:r>
            <a:r>
              <a:rPr lang="en-US" sz="2200" dirty="0">
                <a:latin typeface="Century Gothic" panose="020B0502020202020204" pitchFamily="34" charset="0"/>
              </a:rPr>
              <a:t>but this feature allows you to bypass the IEP Manager and go directly to the next IEP form that you want to access. Cancel will not save the information you changed or added and will take you back to the IEP Manager.</a:t>
            </a:r>
          </a:p>
          <a:p>
            <a:pPr lvl="2">
              <a:buFont typeface="Arial" panose="020B0604020202020204" pitchFamily="34" charset="0"/>
              <a:buChar char="•"/>
            </a:pPr>
            <a:endParaRPr lang="en-US" sz="1100" dirty="0">
              <a:latin typeface="Century Gothic" panose="020B0502020202020204" pitchFamily="34" charset="0"/>
            </a:endParaRPr>
          </a:p>
          <a:p>
            <a:r>
              <a:rPr lang="en-US" sz="1900" b="1" dirty="0">
                <a:latin typeface="Century Gothic" panose="020B0502020202020204" pitchFamily="34" charset="0"/>
              </a:rPr>
              <a:t>Note:  </a:t>
            </a:r>
            <a:r>
              <a:rPr lang="en-US" sz="1900" dirty="0">
                <a:latin typeface="Century Gothic" panose="020B0502020202020204" pitchFamily="34" charset="0"/>
              </a:rPr>
              <a:t>The Forms default to the Basic Forms tab. To create a Notice of Meeting please navigate to the Pre-IEP Forms by clicking on the Pre-IEP tab.</a:t>
            </a:r>
          </a:p>
        </p:txBody>
      </p:sp>
    </p:spTree>
    <p:extLst>
      <p:ext uri="{BB962C8B-B14F-4D97-AF65-F5344CB8AC3E}">
        <p14:creationId xmlns:p14="http://schemas.microsoft.com/office/powerpoint/2010/main" val="3771362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54D1EF-47C0-4713-95D3-993EDE57149A}"/>
              </a:ext>
            </a:extLst>
          </p:cNvPr>
          <p:cNvPicPr>
            <a:picLocks noChangeAspect="1"/>
          </p:cNvPicPr>
          <p:nvPr/>
        </p:nvPicPr>
        <p:blipFill>
          <a:blip r:embed="rId2"/>
          <a:stretch>
            <a:fillRect/>
          </a:stretch>
        </p:blipFill>
        <p:spPr>
          <a:xfrm>
            <a:off x="1028699" y="138112"/>
            <a:ext cx="6692059" cy="3356356"/>
          </a:xfrm>
          <a:prstGeom prst="rect">
            <a:avLst/>
          </a:prstGeom>
        </p:spPr>
      </p:pic>
      <p:pic>
        <p:nvPicPr>
          <p:cNvPr id="5" name="Picture 4">
            <a:extLst>
              <a:ext uri="{FF2B5EF4-FFF2-40B4-BE49-F238E27FC236}">
                <a16:creationId xmlns:a16="http://schemas.microsoft.com/office/drawing/2014/main" id="{0E005C4A-8391-41A6-8FA4-ACFCD0220FC4}"/>
              </a:ext>
            </a:extLst>
          </p:cNvPr>
          <p:cNvPicPr>
            <a:picLocks noChangeAspect="1"/>
          </p:cNvPicPr>
          <p:nvPr/>
        </p:nvPicPr>
        <p:blipFill>
          <a:blip r:embed="rId3"/>
          <a:stretch>
            <a:fillRect/>
          </a:stretch>
        </p:blipFill>
        <p:spPr>
          <a:xfrm>
            <a:off x="1028699" y="3638550"/>
            <a:ext cx="8648700" cy="2838450"/>
          </a:xfrm>
          <a:prstGeom prst="rect">
            <a:avLst/>
          </a:prstGeom>
        </p:spPr>
      </p:pic>
    </p:spTree>
    <p:extLst>
      <p:ext uri="{BB962C8B-B14F-4D97-AF65-F5344CB8AC3E}">
        <p14:creationId xmlns:p14="http://schemas.microsoft.com/office/powerpoint/2010/main" val="362283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6:</a:t>
            </a:r>
            <a:endParaRPr lang="en-US" dirty="0">
              <a:latin typeface="Century Gothic" panose="020B0502020202020204" pitchFamily="34" charset="0"/>
            </a:endParaRPr>
          </a:p>
        </p:txBody>
      </p:sp>
      <p:sp>
        <p:nvSpPr>
          <p:cNvPr id="3" name="Content Placeholder 2"/>
          <p:cNvSpPr>
            <a:spLocks noGrp="1"/>
          </p:cNvSpPr>
          <p:nvPr>
            <p:ph idx="1"/>
          </p:nvPr>
        </p:nvSpPr>
        <p:spPr/>
        <p:txBody>
          <a:bodyPr>
            <a:normAutofit/>
          </a:bodyPr>
          <a:lstStyle/>
          <a:p>
            <a:endParaRPr lang="en-US" sz="1100" dirty="0">
              <a:latin typeface="Century Gothic" panose="020B0502020202020204" pitchFamily="34" charset="0"/>
            </a:endParaRPr>
          </a:p>
          <a:p>
            <a:pPr lvl="2">
              <a:buFont typeface="Arial" panose="020B0604020202020204" pitchFamily="34" charset="0"/>
              <a:buChar char="•"/>
            </a:pPr>
            <a:r>
              <a:rPr lang="en-US" sz="2200" u="sng" dirty="0">
                <a:latin typeface="Century Gothic" panose="020B0502020202020204" pitchFamily="34" charset="0"/>
              </a:rPr>
              <a:t>All</a:t>
            </a:r>
            <a:r>
              <a:rPr lang="en-US" sz="2200" dirty="0">
                <a:latin typeface="Century Gothic" panose="020B0502020202020204" pitchFamily="34" charset="0"/>
              </a:rPr>
              <a:t> </a:t>
            </a:r>
            <a:r>
              <a:rPr lang="en-US" sz="2200" b="1" dirty="0">
                <a:latin typeface="Century Gothic" panose="020B0502020202020204" pitchFamily="34" charset="0"/>
              </a:rPr>
              <a:t>Required</a:t>
            </a:r>
            <a:r>
              <a:rPr lang="en-US" sz="2200" dirty="0">
                <a:latin typeface="Century Gothic" panose="020B0502020202020204" pitchFamily="34" charset="0"/>
              </a:rPr>
              <a:t> IEP forms must be addressed else the Meeting held checkbox or the Print/Preview button will remain inactive.</a:t>
            </a:r>
          </a:p>
          <a:p>
            <a:endParaRPr lang="en-US" sz="1100" dirty="0">
              <a:latin typeface="Century Gothic" panose="020B0502020202020204" pitchFamily="34" charset="0"/>
            </a:endParaRPr>
          </a:p>
          <a:p>
            <a:pPr lvl="2">
              <a:buFont typeface="Arial" panose="020B0604020202020204" pitchFamily="34" charset="0"/>
              <a:buChar char="•"/>
            </a:pPr>
            <a:r>
              <a:rPr lang="en-US" sz="2200" dirty="0">
                <a:latin typeface="Century Gothic" panose="020B0502020202020204" pitchFamily="34" charset="0"/>
              </a:rPr>
              <a:t>use </a:t>
            </a:r>
            <a:r>
              <a:rPr lang="en-US" sz="2200" b="1" dirty="0">
                <a:latin typeface="Century Gothic" panose="020B0502020202020204" pitchFamily="34" charset="0"/>
              </a:rPr>
              <a:t>Optional</a:t>
            </a:r>
            <a:r>
              <a:rPr lang="en-US" sz="2200" dirty="0">
                <a:latin typeface="Century Gothic" panose="020B0502020202020204" pitchFamily="34" charset="0"/>
              </a:rPr>
              <a:t> forms as necessary</a:t>
            </a:r>
          </a:p>
          <a:p>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A </a:t>
            </a:r>
            <a:r>
              <a:rPr lang="en-US" sz="2000" dirty="0">
                <a:solidFill>
                  <a:srgbClr val="00B050"/>
                </a:solidFill>
                <a:latin typeface="Century Gothic" panose="020B0502020202020204" pitchFamily="34" charset="0"/>
              </a:rPr>
              <a:t>green</a:t>
            </a:r>
            <a:r>
              <a:rPr lang="en-US" sz="2000" dirty="0">
                <a:latin typeface="Century Gothic" panose="020B0502020202020204" pitchFamily="34" charset="0"/>
              </a:rPr>
              <a:t> check mark will appear on all forms you have completely filled out</a:t>
            </a:r>
          </a:p>
          <a:p>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Orange form warnings will appear in the </a:t>
            </a:r>
            <a:r>
              <a:rPr lang="en-US" sz="2000" b="1" dirty="0">
                <a:latin typeface="Century Gothic" panose="020B0502020202020204" pitchFamily="34" charset="0"/>
              </a:rPr>
              <a:t>Status</a:t>
            </a:r>
            <a:r>
              <a:rPr lang="en-US" sz="2000" dirty="0">
                <a:latin typeface="Century Gothic" panose="020B0502020202020204" pitchFamily="34" charset="0"/>
              </a:rPr>
              <a:t> column to notify you of any information that needs to be completed.  </a:t>
            </a:r>
          </a:p>
          <a:p>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You may use these form warnings as an Agenda for the meeting being held with the parents</a:t>
            </a:r>
          </a:p>
        </p:txBody>
      </p:sp>
    </p:spTree>
    <p:extLst>
      <p:ext uri="{BB962C8B-B14F-4D97-AF65-F5344CB8AC3E}">
        <p14:creationId xmlns:p14="http://schemas.microsoft.com/office/powerpoint/2010/main" val="938765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33340" y="927278"/>
            <a:ext cx="9780554" cy="4378817"/>
          </a:xfrm>
          <a:prstGeom prst="rect">
            <a:avLst/>
          </a:prstGeom>
        </p:spPr>
      </p:pic>
    </p:spTree>
    <p:extLst>
      <p:ext uri="{BB962C8B-B14F-4D97-AF65-F5344CB8AC3E}">
        <p14:creationId xmlns:p14="http://schemas.microsoft.com/office/powerpoint/2010/main" val="3480770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7:  </a:t>
            </a:r>
            <a:r>
              <a:rPr lang="en-US" dirty="0">
                <a:latin typeface="Century Gothic" panose="020B0502020202020204" pitchFamily="34" charset="0"/>
              </a:rPr>
              <a:t>Print/Preview</a:t>
            </a:r>
          </a:p>
        </p:txBody>
      </p:sp>
      <p:sp>
        <p:nvSpPr>
          <p:cNvPr id="3" name="Content Placeholder 2"/>
          <p:cNvSpPr>
            <a:spLocks noGrp="1"/>
          </p:cNvSpPr>
          <p:nvPr>
            <p:ph idx="1"/>
          </p:nvPr>
        </p:nvSpPr>
        <p:spPr/>
        <p:txBody>
          <a:bodyPr>
            <a:normAutofit/>
          </a:bodyPr>
          <a:lstStyle/>
          <a:p>
            <a:pPr marL="0" indent="0">
              <a:buNone/>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Use the </a:t>
            </a:r>
            <a:r>
              <a:rPr lang="en-US" sz="2000" b="1" dirty="0">
                <a:latin typeface="Century Gothic" panose="020B0502020202020204" pitchFamily="34" charset="0"/>
              </a:rPr>
              <a:t>Print/Preview</a:t>
            </a:r>
            <a:r>
              <a:rPr lang="en-US" sz="2000" dirty="0">
                <a:latin typeface="Century Gothic" panose="020B0502020202020204" pitchFamily="34" charset="0"/>
              </a:rPr>
              <a:t> button on the IEP Manager to preview the paginated IEP for the meeting</a:t>
            </a:r>
          </a:p>
          <a:p>
            <a:pPr lvl="2">
              <a:buFont typeface="Arial" panose="020B0604020202020204" pitchFamily="34" charset="0"/>
              <a:buChar char="•"/>
            </a:pPr>
            <a:endParaRPr lang="en-US" sz="1000" b="1"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If there are errors, go back to the IEP Manager, and click on the page, make the correction, and save; then do </a:t>
            </a:r>
            <a:r>
              <a:rPr lang="en-US" sz="2000" b="1" dirty="0">
                <a:latin typeface="Century Gothic" panose="020B0502020202020204" pitchFamily="34" charset="0"/>
              </a:rPr>
              <a:t>Print/Preview</a:t>
            </a:r>
            <a:r>
              <a:rPr lang="en-US" sz="2000" dirty="0">
                <a:latin typeface="Century Gothic" panose="020B0502020202020204" pitchFamily="34" charset="0"/>
              </a:rPr>
              <a:t> again</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A </a:t>
            </a:r>
            <a:r>
              <a:rPr lang="en-US" sz="2000" b="1" dirty="0">
                <a:latin typeface="Century Gothic" panose="020B0502020202020204" pitchFamily="34" charset="0"/>
              </a:rPr>
              <a:t>Draft</a:t>
            </a:r>
            <a:r>
              <a:rPr lang="en-US" sz="2000" dirty="0">
                <a:latin typeface="Century Gothic" panose="020B0502020202020204" pitchFamily="34" charset="0"/>
              </a:rPr>
              <a:t> of the IEP should be developed prior to the meeting</a:t>
            </a:r>
          </a:p>
          <a:p>
            <a:pPr lvl="2">
              <a:buFont typeface="Arial" panose="020B0604020202020204" pitchFamily="34" charset="0"/>
              <a:buChar char="•"/>
            </a:pPr>
            <a:endParaRPr lang="en-US"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A ‘Draft’ watermark can be added to each page of the IEP by clicking the little arrow to the right of the Print/Preview button.  </a:t>
            </a:r>
          </a:p>
          <a:p>
            <a:endParaRPr lang="en-US" dirty="0">
              <a:latin typeface="Century Gothic" panose="020B0502020202020204" pitchFamily="34" charset="0"/>
            </a:endParaRPr>
          </a:p>
        </p:txBody>
      </p:sp>
      <p:pic>
        <p:nvPicPr>
          <p:cNvPr id="5" name="Picture 4">
            <a:extLst>
              <a:ext uri="{FF2B5EF4-FFF2-40B4-BE49-F238E27FC236}">
                <a16:creationId xmlns:a16="http://schemas.microsoft.com/office/drawing/2014/main" id="{AF3F9A8B-2BA5-4317-866A-57990ACF3081}"/>
              </a:ext>
            </a:extLst>
          </p:cNvPr>
          <p:cNvPicPr>
            <a:picLocks noChangeAspect="1"/>
          </p:cNvPicPr>
          <p:nvPr/>
        </p:nvPicPr>
        <p:blipFill>
          <a:blip r:embed="rId2"/>
          <a:stretch>
            <a:fillRect/>
          </a:stretch>
        </p:blipFill>
        <p:spPr>
          <a:xfrm>
            <a:off x="8791575" y="4661478"/>
            <a:ext cx="1314450" cy="342900"/>
          </a:xfrm>
          <a:prstGeom prst="rect">
            <a:avLst/>
          </a:prstGeom>
        </p:spPr>
      </p:pic>
    </p:spTree>
    <p:extLst>
      <p:ext uri="{BB962C8B-B14F-4D97-AF65-F5344CB8AC3E}">
        <p14:creationId xmlns:p14="http://schemas.microsoft.com/office/powerpoint/2010/main" val="117380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142CEC-EF6D-445D-81B0-BD4E263962EA}"/>
              </a:ext>
            </a:extLst>
          </p:cNvPr>
          <p:cNvPicPr>
            <a:picLocks noChangeAspect="1"/>
          </p:cNvPicPr>
          <p:nvPr/>
        </p:nvPicPr>
        <p:blipFill>
          <a:blip r:embed="rId2"/>
          <a:stretch>
            <a:fillRect/>
          </a:stretch>
        </p:blipFill>
        <p:spPr>
          <a:xfrm>
            <a:off x="525228" y="714374"/>
            <a:ext cx="10613785" cy="5172075"/>
          </a:xfrm>
          <a:prstGeom prst="rect">
            <a:avLst/>
          </a:prstGeom>
        </p:spPr>
      </p:pic>
    </p:spTree>
    <p:extLst>
      <p:ext uri="{BB962C8B-B14F-4D97-AF65-F5344CB8AC3E}">
        <p14:creationId xmlns:p14="http://schemas.microsoft.com/office/powerpoint/2010/main" val="3626404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7:  </a:t>
            </a:r>
            <a:r>
              <a:rPr lang="en-US" dirty="0">
                <a:latin typeface="Century Gothic" panose="020B0502020202020204" pitchFamily="34" charset="0"/>
              </a:rPr>
              <a:t>Print/Preview </a:t>
            </a:r>
            <a:r>
              <a:rPr lang="en-US" dirty="0" err="1">
                <a:latin typeface="Century Gothic" panose="020B0502020202020204" pitchFamily="34" charset="0"/>
              </a:rPr>
              <a:t>Cont</a:t>
            </a:r>
            <a:r>
              <a:rPr lang="en-US" dirty="0">
                <a:latin typeface="Century Gothic" panose="020B0502020202020204" pitchFamily="34" charset="0"/>
              </a:rPr>
              <a:t>….</a:t>
            </a:r>
          </a:p>
        </p:txBody>
      </p:sp>
      <p:sp>
        <p:nvSpPr>
          <p:cNvPr id="3" name="Content Placeholder 2"/>
          <p:cNvSpPr>
            <a:spLocks noGrp="1"/>
          </p:cNvSpPr>
          <p:nvPr>
            <p:ph idx="1"/>
          </p:nvPr>
        </p:nvSpPr>
        <p:spPr/>
        <p:txBody>
          <a:bodyPr>
            <a:normAutofit/>
          </a:bodyPr>
          <a:lstStyle/>
          <a:p>
            <a:pPr marL="0" indent="0">
              <a:buNone/>
            </a:pPr>
            <a:endParaRPr lang="en-US" sz="1000" dirty="0">
              <a:latin typeface="Century Gothic" panose="020B0502020202020204" pitchFamily="34" charset="0"/>
            </a:endParaRPr>
          </a:p>
          <a:p>
            <a:pPr marL="0" indent="0">
              <a:buNone/>
            </a:pPr>
            <a:r>
              <a:rPr lang="en-US" dirty="0">
                <a:latin typeface="Century Gothic" panose="020B0502020202020204" pitchFamily="34" charset="0"/>
              </a:rPr>
              <a:t>If you will be using a computer during the meeting:</a:t>
            </a:r>
          </a:p>
          <a:p>
            <a:pPr marL="0" indent="0">
              <a:buNone/>
            </a:pPr>
            <a:endParaRPr lang="en-US"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Bring drafts for team members to look at unless you will be projecting the IEP pages onto a screen</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You can make any corrections or changes directly onto the forms</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 At the close of the meeting, use </a:t>
            </a:r>
            <a:r>
              <a:rPr lang="en-US" sz="2000" b="1" dirty="0">
                <a:latin typeface="Century Gothic" panose="020B0502020202020204" pitchFamily="34" charset="0"/>
              </a:rPr>
              <a:t>Print/Preview</a:t>
            </a:r>
            <a:r>
              <a:rPr lang="en-US" sz="2000" dirty="0">
                <a:latin typeface="Century Gothic" panose="020B0502020202020204" pitchFamily="34" charset="0"/>
              </a:rPr>
              <a:t> to print out a paginated copy for the team to sign</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This is the </a:t>
            </a:r>
            <a:r>
              <a:rPr lang="en-US" sz="2000" b="1" dirty="0">
                <a:latin typeface="Century Gothic" panose="020B0502020202020204" pitchFamily="34" charset="0"/>
              </a:rPr>
              <a:t>Official Copy </a:t>
            </a:r>
            <a:r>
              <a:rPr lang="en-US" sz="2000" dirty="0">
                <a:latin typeface="Century Gothic" panose="020B0502020202020204" pitchFamily="34" charset="0"/>
              </a:rPr>
              <a:t>of the IEP</a:t>
            </a:r>
          </a:p>
          <a:p>
            <a:endParaRPr lang="en-US" dirty="0">
              <a:latin typeface="Century Gothic" panose="020B0502020202020204" pitchFamily="34" charset="0"/>
            </a:endParaRPr>
          </a:p>
        </p:txBody>
      </p:sp>
    </p:spTree>
    <p:extLst>
      <p:ext uri="{BB962C8B-B14F-4D97-AF65-F5344CB8AC3E}">
        <p14:creationId xmlns:p14="http://schemas.microsoft.com/office/powerpoint/2010/main" val="695900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7:  </a:t>
            </a:r>
            <a:r>
              <a:rPr lang="en-US" dirty="0">
                <a:latin typeface="Century Gothic" panose="020B0502020202020204" pitchFamily="34" charset="0"/>
              </a:rPr>
              <a:t>Print/Preview </a:t>
            </a:r>
            <a:r>
              <a:rPr lang="en-US" dirty="0" err="1">
                <a:latin typeface="Century Gothic" panose="020B0502020202020204" pitchFamily="34" charset="0"/>
              </a:rPr>
              <a:t>Cont</a:t>
            </a:r>
            <a:r>
              <a:rPr lang="en-US" dirty="0">
                <a:latin typeface="Century Gothic" panose="020B0502020202020204" pitchFamily="34" charset="0"/>
              </a:rPr>
              <a:t>….</a:t>
            </a:r>
          </a:p>
        </p:txBody>
      </p:sp>
      <p:sp>
        <p:nvSpPr>
          <p:cNvPr id="3" name="Content Placeholder 2"/>
          <p:cNvSpPr>
            <a:spLocks noGrp="1"/>
          </p:cNvSpPr>
          <p:nvPr>
            <p:ph idx="1"/>
          </p:nvPr>
        </p:nvSpPr>
        <p:spPr/>
        <p:txBody>
          <a:bodyPr>
            <a:normAutofit lnSpcReduction="10000"/>
          </a:bodyPr>
          <a:lstStyle/>
          <a:p>
            <a:pPr marL="0" indent="0">
              <a:buNone/>
            </a:pPr>
            <a:endParaRPr lang="en-US" sz="1000" dirty="0">
              <a:latin typeface="Century Gothic" panose="020B0502020202020204" pitchFamily="34" charset="0"/>
            </a:endParaRPr>
          </a:p>
          <a:p>
            <a:pPr marL="0" indent="0">
              <a:buNone/>
            </a:pPr>
            <a:r>
              <a:rPr lang="en-US" dirty="0">
                <a:latin typeface="Century Gothic" panose="020B0502020202020204" pitchFamily="34" charset="0"/>
              </a:rPr>
              <a:t>If you will not have access to a computer during the IEP meeting:</a:t>
            </a:r>
          </a:p>
          <a:p>
            <a:pPr marL="0" indent="0">
              <a:buNone/>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Print out the forms to present at the IEP</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Make copies of the forms for IEP team members to refer to during the meeting and mark </a:t>
            </a:r>
            <a:r>
              <a:rPr lang="en-US" sz="2000" b="1" dirty="0">
                <a:latin typeface="Century Gothic" panose="020B0502020202020204" pitchFamily="34" charset="0"/>
              </a:rPr>
              <a:t>Draft</a:t>
            </a:r>
            <a:r>
              <a:rPr lang="en-US" sz="2000" dirty="0">
                <a:latin typeface="Century Gothic" panose="020B0502020202020204" pitchFamily="34" charset="0"/>
              </a:rPr>
              <a:t> on those copies, but not on the </a:t>
            </a:r>
            <a:r>
              <a:rPr lang="en-US" sz="2000" b="1" dirty="0">
                <a:latin typeface="Century Gothic" panose="020B0502020202020204" pitchFamily="34" charset="0"/>
              </a:rPr>
              <a:t>Original Document</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Any changes or corrections made at the meeting will need to be made in handwriting on the </a:t>
            </a:r>
            <a:r>
              <a:rPr lang="en-US" sz="2000" b="1" dirty="0">
                <a:latin typeface="Century Gothic" panose="020B0502020202020204" pitchFamily="34" charset="0"/>
              </a:rPr>
              <a:t>Original Document</a:t>
            </a:r>
          </a:p>
          <a:p>
            <a:pPr lvl="2">
              <a:buFont typeface="Arial" panose="020B0604020202020204" pitchFamily="34" charset="0"/>
              <a:buChar char="•"/>
            </a:pPr>
            <a:endParaRPr lang="en-US" sz="1000" b="1"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Once signed, this becomes the </a:t>
            </a:r>
            <a:r>
              <a:rPr lang="en-US" sz="2000" b="1" dirty="0">
                <a:latin typeface="Century Gothic" panose="020B0502020202020204" pitchFamily="34" charset="0"/>
              </a:rPr>
              <a:t>Official Copy </a:t>
            </a:r>
            <a:r>
              <a:rPr lang="en-US" sz="2000" dirty="0">
                <a:latin typeface="Century Gothic" panose="020B0502020202020204" pitchFamily="34" charset="0"/>
              </a:rPr>
              <a:t>of the IEP.  Destroy all </a:t>
            </a:r>
            <a:r>
              <a:rPr lang="en-US" sz="2000" b="1" dirty="0">
                <a:latin typeface="Century Gothic" panose="020B0502020202020204" pitchFamily="34" charset="0"/>
              </a:rPr>
              <a:t>Draft</a:t>
            </a:r>
            <a:r>
              <a:rPr lang="en-US" sz="2000" dirty="0">
                <a:latin typeface="Century Gothic" panose="020B0502020202020204" pitchFamily="34" charset="0"/>
              </a:rPr>
              <a:t> copies</a:t>
            </a:r>
          </a:p>
        </p:txBody>
      </p:sp>
    </p:spTree>
    <p:extLst>
      <p:ext uri="{BB962C8B-B14F-4D97-AF65-F5344CB8AC3E}">
        <p14:creationId xmlns:p14="http://schemas.microsoft.com/office/powerpoint/2010/main" val="2486844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8:  </a:t>
            </a:r>
            <a:r>
              <a:rPr lang="en-US" dirty="0">
                <a:latin typeface="Century Gothic" panose="020B0502020202020204" pitchFamily="34" charset="0"/>
              </a:rPr>
              <a:t>After the Meeting</a:t>
            </a:r>
          </a:p>
        </p:txBody>
      </p:sp>
      <p:sp>
        <p:nvSpPr>
          <p:cNvPr id="3" name="Content Placeholder 2"/>
          <p:cNvSpPr>
            <a:spLocks noGrp="1"/>
          </p:cNvSpPr>
          <p:nvPr>
            <p:ph idx="1"/>
          </p:nvPr>
        </p:nvSpPr>
        <p:spPr/>
        <p:txBody>
          <a:bodyPr>
            <a:normAutofit/>
          </a:bodyPr>
          <a:lstStyle/>
          <a:p>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Click on </a:t>
            </a:r>
            <a:r>
              <a:rPr lang="en-US" sz="2000" b="1" dirty="0">
                <a:latin typeface="Century Gothic" panose="020B0502020202020204" pitchFamily="34" charset="0"/>
              </a:rPr>
              <a:t>Meeting Held</a:t>
            </a:r>
            <a:r>
              <a:rPr lang="en-US" sz="2000" dirty="0">
                <a:latin typeface="Century Gothic" panose="020B0502020202020204" pitchFamily="34" charset="0"/>
              </a:rPr>
              <a:t>, this will push all the CASEMIS data from the completed IEP over onto the MIS Summary page for reporting to the State.</a:t>
            </a:r>
          </a:p>
          <a:p>
            <a:pPr lvl="2">
              <a:buFont typeface="Arial" panose="020B0604020202020204" pitchFamily="34" charset="0"/>
              <a:buChar char="•"/>
            </a:pPr>
            <a:endParaRPr lang="en-US"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By default ‘Accepts Plan’ is entered as the Parent Response option.  </a:t>
            </a:r>
            <a:br>
              <a:rPr lang="en-US" sz="2000" dirty="0">
                <a:latin typeface="Century Gothic" panose="020B0502020202020204" pitchFamily="34" charset="0"/>
              </a:rPr>
            </a:b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Handwritten changes made on the printed copy must be transferred over to the forms on the computer so the electronic copy and printed copy of the IEP are exactly the same</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Use the </a:t>
            </a:r>
            <a:r>
              <a:rPr lang="en-US" sz="2000" b="1" dirty="0">
                <a:latin typeface="Century Gothic" panose="020B0502020202020204" pitchFamily="34" charset="0"/>
              </a:rPr>
              <a:t>Print/Preview</a:t>
            </a:r>
            <a:r>
              <a:rPr lang="en-US" sz="2000" dirty="0">
                <a:latin typeface="Century Gothic" panose="020B0502020202020204" pitchFamily="34" charset="0"/>
              </a:rPr>
              <a:t> feature to view the final IEP for proofreading</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b="1" dirty="0">
                <a:latin typeface="Century Gothic" panose="020B0502020202020204" pitchFamily="34" charset="0"/>
              </a:rPr>
              <a:t>Proofread</a:t>
            </a:r>
            <a:r>
              <a:rPr lang="en-US" sz="2000" dirty="0">
                <a:latin typeface="Century Gothic" panose="020B0502020202020204" pitchFamily="34" charset="0"/>
              </a:rPr>
              <a:t> the IEP carefully to be sure all corrections were made</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You can still make changes on the forms and reprint that page if needed</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1750779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E4F285-5F5B-41D4-B2EB-646D5F3C375D}"/>
              </a:ext>
            </a:extLst>
          </p:cNvPr>
          <p:cNvPicPr>
            <a:picLocks noChangeAspect="1"/>
          </p:cNvPicPr>
          <p:nvPr/>
        </p:nvPicPr>
        <p:blipFill>
          <a:blip r:embed="rId2"/>
          <a:stretch>
            <a:fillRect/>
          </a:stretch>
        </p:blipFill>
        <p:spPr>
          <a:xfrm>
            <a:off x="214312" y="947737"/>
            <a:ext cx="11440078" cy="3652838"/>
          </a:xfrm>
          <a:prstGeom prst="rect">
            <a:avLst/>
          </a:prstGeom>
        </p:spPr>
      </p:pic>
    </p:spTree>
    <p:extLst>
      <p:ext uri="{BB962C8B-B14F-4D97-AF65-F5344CB8AC3E}">
        <p14:creationId xmlns:p14="http://schemas.microsoft.com/office/powerpoint/2010/main" val="3966260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9:  </a:t>
            </a:r>
            <a:r>
              <a:rPr lang="en-US" dirty="0">
                <a:latin typeface="Century Gothic" panose="020B0502020202020204" pitchFamily="34" charset="0"/>
              </a:rPr>
              <a:t>Finalize the Meeting</a:t>
            </a:r>
          </a:p>
        </p:txBody>
      </p:sp>
      <p:sp>
        <p:nvSpPr>
          <p:cNvPr id="3" name="Content Placeholder 2"/>
          <p:cNvSpPr>
            <a:spLocks noGrp="1"/>
          </p:cNvSpPr>
          <p:nvPr>
            <p:ph idx="1"/>
          </p:nvPr>
        </p:nvSpPr>
        <p:spPr/>
        <p:txBody>
          <a:bodyPr>
            <a:normAutofit/>
          </a:bodyPr>
          <a:lstStyle/>
          <a:p>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Check </a:t>
            </a:r>
            <a:r>
              <a:rPr lang="en-US" sz="2000" b="1" dirty="0">
                <a:latin typeface="Century Gothic" panose="020B0502020202020204" pitchFamily="34" charset="0"/>
              </a:rPr>
              <a:t>Translation Required </a:t>
            </a:r>
            <a:r>
              <a:rPr lang="en-US" sz="2000" dirty="0">
                <a:latin typeface="Century Gothic" panose="020B0502020202020204" pitchFamily="34" charset="0"/>
              </a:rPr>
              <a:t>if appropriate (only select if the parent requests that the IEP get translated).  Best to select this need after the meeting.</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b="1" dirty="0">
                <a:latin typeface="Century Gothic" panose="020B0502020202020204" pitchFamily="34" charset="0"/>
              </a:rPr>
              <a:t>Translations</a:t>
            </a:r>
            <a:r>
              <a:rPr lang="en-US" sz="2000" dirty="0">
                <a:latin typeface="Century Gothic" panose="020B0502020202020204" pitchFamily="34" charset="0"/>
              </a:rPr>
              <a:t> can be completed any time, </a:t>
            </a:r>
            <a:r>
              <a:rPr lang="en-US" sz="2000" u="sng" dirty="0">
                <a:latin typeface="Century Gothic" panose="020B0502020202020204" pitchFamily="34" charset="0"/>
              </a:rPr>
              <a:t>even after the IEP has been </a:t>
            </a:r>
            <a:r>
              <a:rPr lang="en-US" sz="2000" b="1" u="sng" dirty="0">
                <a:latin typeface="Century Gothic" panose="020B0502020202020204" pitchFamily="34" charset="0"/>
              </a:rPr>
              <a:t>Finalized</a:t>
            </a:r>
          </a:p>
          <a:p>
            <a:pPr lvl="2">
              <a:buFont typeface="Arial" panose="020B0604020202020204" pitchFamily="34" charset="0"/>
              <a:buChar char="•"/>
            </a:pPr>
            <a:endParaRPr lang="en-US" sz="1000" b="1"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Fill in information on drop down menu regarding </a:t>
            </a:r>
            <a:r>
              <a:rPr lang="en-US" sz="2000" b="1" dirty="0">
                <a:latin typeface="Century Gothic" panose="020B0502020202020204" pitchFamily="34" charset="0"/>
              </a:rPr>
              <a:t>Parent Response &amp; Participation</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Check any notes you have put in the </a:t>
            </a:r>
            <a:r>
              <a:rPr lang="en-US" sz="2000" b="1" dirty="0">
                <a:latin typeface="Century Gothic" panose="020B0502020202020204" pitchFamily="34" charset="0"/>
              </a:rPr>
              <a:t>Scheduling Notes </a:t>
            </a:r>
            <a:r>
              <a:rPr lang="en-US" sz="2000" dirty="0">
                <a:latin typeface="Century Gothic" panose="020B0502020202020204" pitchFamily="34" charset="0"/>
              </a:rPr>
              <a:t>box on the IEP Manager to be sure they reflect the comments you want to remain in the record after the meeting has been finalized</a:t>
            </a:r>
          </a:p>
          <a:p>
            <a:endParaRPr lang="en-US" dirty="0">
              <a:latin typeface="Century Gothic" panose="020B0502020202020204" pitchFamily="34" charset="0"/>
            </a:endParaRPr>
          </a:p>
        </p:txBody>
      </p:sp>
    </p:spTree>
    <p:extLst>
      <p:ext uri="{BB962C8B-B14F-4D97-AF65-F5344CB8AC3E}">
        <p14:creationId xmlns:p14="http://schemas.microsoft.com/office/powerpoint/2010/main" val="47272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F58C21-CB63-4B1B-8340-AA732D78DE59}"/>
              </a:ext>
            </a:extLst>
          </p:cNvPr>
          <p:cNvPicPr>
            <a:picLocks noChangeAspect="1"/>
          </p:cNvPicPr>
          <p:nvPr/>
        </p:nvPicPr>
        <p:blipFill>
          <a:blip r:embed="rId2"/>
          <a:stretch>
            <a:fillRect/>
          </a:stretch>
        </p:blipFill>
        <p:spPr>
          <a:xfrm>
            <a:off x="1028700" y="333104"/>
            <a:ext cx="10058400" cy="6239055"/>
          </a:xfrm>
          <a:prstGeom prst="rect">
            <a:avLst/>
          </a:prstGeom>
        </p:spPr>
      </p:pic>
    </p:spTree>
    <p:extLst>
      <p:ext uri="{BB962C8B-B14F-4D97-AF65-F5344CB8AC3E}">
        <p14:creationId xmlns:p14="http://schemas.microsoft.com/office/powerpoint/2010/main" val="2228442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9:  </a:t>
            </a:r>
            <a:r>
              <a:rPr lang="en-US" dirty="0">
                <a:latin typeface="Century Gothic" panose="020B0502020202020204" pitchFamily="34" charset="0"/>
              </a:rPr>
              <a:t>Finalize the Meeting</a:t>
            </a:r>
          </a:p>
        </p:txBody>
      </p:sp>
      <p:sp>
        <p:nvSpPr>
          <p:cNvPr id="3" name="Content Placeholder 2"/>
          <p:cNvSpPr>
            <a:spLocks noGrp="1"/>
          </p:cNvSpPr>
          <p:nvPr>
            <p:ph idx="1"/>
          </p:nvPr>
        </p:nvSpPr>
        <p:spPr/>
        <p:txBody>
          <a:bodyPr>
            <a:normAutofit/>
          </a:bodyPr>
          <a:lstStyle/>
          <a:p>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Click on Finalize to lock the IEP so no further changes can be made (It is recommended to Finalize a meeting no later than two weeks from the time it was held) </a:t>
            </a:r>
          </a:p>
          <a:p>
            <a:pPr lvl="2">
              <a:buFont typeface="Arial" panose="020B0604020202020204" pitchFamily="34" charset="0"/>
              <a:buChar char="•"/>
            </a:pPr>
            <a:endParaRPr lang="en-US" sz="1000" dirty="0">
              <a:latin typeface="Century Gothic" panose="020B0502020202020204" pitchFamily="34" charset="0"/>
            </a:endParaRPr>
          </a:p>
          <a:p>
            <a:pPr lvl="2">
              <a:buFont typeface="Arial" panose="020B0604020202020204" pitchFamily="34" charset="0"/>
              <a:buChar char="•"/>
            </a:pPr>
            <a:r>
              <a:rPr lang="en-US" sz="2000" dirty="0">
                <a:latin typeface="Century Gothic" panose="020B0502020202020204" pitchFamily="34" charset="0"/>
              </a:rPr>
              <a:t>Send signed Original paper copy to the office and click Sent to district office from the menu in the forms Status box under Follow up.  </a:t>
            </a:r>
          </a:p>
          <a:p>
            <a:endParaRPr lang="en-US" dirty="0">
              <a:latin typeface="Century Gothic" panose="020B0502020202020204" pitchFamily="34" charset="0"/>
            </a:endParaRPr>
          </a:p>
        </p:txBody>
      </p:sp>
      <p:pic>
        <p:nvPicPr>
          <p:cNvPr id="4" name="Picture 3">
            <a:extLst>
              <a:ext uri="{FF2B5EF4-FFF2-40B4-BE49-F238E27FC236}">
                <a16:creationId xmlns:a16="http://schemas.microsoft.com/office/drawing/2014/main" id="{9DC638F0-8270-44C7-BEE2-9CD4A44C1878}"/>
              </a:ext>
            </a:extLst>
          </p:cNvPr>
          <p:cNvPicPr>
            <a:picLocks noChangeAspect="1"/>
          </p:cNvPicPr>
          <p:nvPr/>
        </p:nvPicPr>
        <p:blipFill>
          <a:blip r:embed="rId2"/>
          <a:stretch>
            <a:fillRect/>
          </a:stretch>
        </p:blipFill>
        <p:spPr>
          <a:xfrm>
            <a:off x="4207884" y="2625581"/>
            <a:ext cx="1456165" cy="367001"/>
          </a:xfrm>
          <a:prstGeom prst="rect">
            <a:avLst/>
          </a:prstGeom>
        </p:spPr>
      </p:pic>
      <p:pic>
        <p:nvPicPr>
          <p:cNvPr id="5" name="Picture 4">
            <a:extLst>
              <a:ext uri="{FF2B5EF4-FFF2-40B4-BE49-F238E27FC236}">
                <a16:creationId xmlns:a16="http://schemas.microsoft.com/office/drawing/2014/main" id="{05FE8219-014A-45CB-B4A7-692200625409}"/>
              </a:ext>
            </a:extLst>
          </p:cNvPr>
          <p:cNvPicPr>
            <a:picLocks noChangeAspect="1"/>
          </p:cNvPicPr>
          <p:nvPr/>
        </p:nvPicPr>
        <p:blipFill>
          <a:blip r:embed="rId3"/>
          <a:stretch>
            <a:fillRect/>
          </a:stretch>
        </p:blipFill>
        <p:spPr>
          <a:xfrm>
            <a:off x="9643775" y="3424673"/>
            <a:ext cx="1941626" cy="380711"/>
          </a:xfrm>
          <a:prstGeom prst="rect">
            <a:avLst/>
          </a:prstGeom>
        </p:spPr>
      </p:pic>
    </p:spTree>
    <p:extLst>
      <p:ext uri="{BB962C8B-B14F-4D97-AF65-F5344CB8AC3E}">
        <p14:creationId xmlns:p14="http://schemas.microsoft.com/office/powerpoint/2010/main" val="458882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F739CB-A032-481A-9C88-06263D4440B8}"/>
              </a:ext>
            </a:extLst>
          </p:cNvPr>
          <p:cNvPicPr>
            <a:picLocks noChangeAspect="1"/>
          </p:cNvPicPr>
          <p:nvPr/>
        </p:nvPicPr>
        <p:blipFill>
          <a:blip r:embed="rId2"/>
          <a:stretch>
            <a:fillRect/>
          </a:stretch>
        </p:blipFill>
        <p:spPr>
          <a:xfrm>
            <a:off x="385175" y="1557338"/>
            <a:ext cx="11508840" cy="3771900"/>
          </a:xfrm>
          <a:prstGeom prst="rect">
            <a:avLst/>
          </a:prstGeom>
        </p:spPr>
      </p:pic>
    </p:spTree>
    <p:extLst>
      <p:ext uri="{BB962C8B-B14F-4D97-AF65-F5344CB8AC3E}">
        <p14:creationId xmlns:p14="http://schemas.microsoft.com/office/powerpoint/2010/main" val="3783345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Step 10:</a:t>
            </a:r>
            <a:endParaRPr lang="en-US" dirty="0">
              <a:latin typeface="Century Gothic" panose="020B0502020202020204" pitchFamily="34" charset="0"/>
            </a:endParaRPr>
          </a:p>
        </p:txBody>
      </p:sp>
      <p:sp>
        <p:nvSpPr>
          <p:cNvPr id="3" name="Content Placeholder 2"/>
          <p:cNvSpPr>
            <a:spLocks noGrp="1"/>
          </p:cNvSpPr>
          <p:nvPr>
            <p:ph idx="1"/>
          </p:nvPr>
        </p:nvSpPr>
        <p:spPr/>
        <p:txBody>
          <a:bodyPr>
            <a:normAutofit/>
          </a:bodyPr>
          <a:lstStyle/>
          <a:p>
            <a:endParaRPr lang="en-US" sz="1000" dirty="0">
              <a:latin typeface="Century Gothic" panose="020B0502020202020204" pitchFamily="34" charset="0"/>
            </a:endParaRPr>
          </a:p>
          <a:p>
            <a:r>
              <a:rPr lang="en-US" sz="2200" dirty="0">
                <a:latin typeface="Century Gothic" panose="020B0502020202020204" pitchFamily="34" charset="0"/>
              </a:rPr>
              <a:t>Depending on your district’s policy:</a:t>
            </a:r>
          </a:p>
          <a:p>
            <a:endParaRPr lang="en-US" sz="1100" dirty="0">
              <a:latin typeface="Century Gothic" panose="020B0502020202020204" pitchFamily="34" charset="0"/>
            </a:endParaRPr>
          </a:p>
          <a:p>
            <a:pPr lvl="2">
              <a:buFont typeface="Arial" panose="020B0604020202020204" pitchFamily="34" charset="0"/>
              <a:buChar char="•"/>
            </a:pPr>
            <a:r>
              <a:rPr lang="en-US" sz="2200" dirty="0">
                <a:latin typeface="Century Gothic" panose="020B0502020202020204" pitchFamily="34" charset="0"/>
              </a:rPr>
              <a:t>Special Education admin staff will do a final review of the paper and electronic copies to ensure they are the same and validate the data</a:t>
            </a:r>
          </a:p>
          <a:p>
            <a:pPr marL="914400" lvl="2" indent="0">
              <a:buNone/>
            </a:pPr>
            <a:endParaRPr lang="en-US" sz="1100" dirty="0">
              <a:latin typeface="Century Gothic" panose="020B0502020202020204" pitchFamily="34" charset="0"/>
            </a:endParaRPr>
          </a:p>
          <a:p>
            <a:r>
              <a:rPr lang="en-US" sz="2200" b="1" dirty="0">
                <a:latin typeface="Century Gothic" panose="020B0502020202020204" pitchFamily="34" charset="0"/>
              </a:rPr>
              <a:t>Note:</a:t>
            </a:r>
            <a:r>
              <a:rPr lang="en-US" sz="2200" dirty="0">
                <a:latin typeface="Century Gothic" panose="020B0502020202020204" pitchFamily="34" charset="0"/>
              </a:rPr>
              <a:t>  Data will not transfer into the MIS Summary page after a meeting has been </a:t>
            </a:r>
            <a:r>
              <a:rPr lang="en-US" sz="2200" b="1" dirty="0">
                <a:latin typeface="Century Gothic" panose="020B0502020202020204" pitchFamily="34" charset="0"/>
              </a:rPr>
              <a:t>Finalized.</a:t>
            </a:r>
            <a:r>
              <a:rPr lang="en-US" sz="2200" dirty="0">
                <a:latin typeface="Century Gothic" panose="020B0502020202020204" pitchFamily="34" charset="0"/>
              </a:rPr>
              <a:t> If an IEP has been </a:t>
            </a:r>
            <a:r>
              <a:rPr lang="en-US" sz="2200" b="1" dirty="0">
                <a:latin typeface="Century Gothic" panose="020B0502020202020204" pitchFamily="34" charset="0"/>
              </a:rPr>
              <a:t>Reactivated</a:t>
            </a:r>
            <a:r>
              <a:rPr lang="en-US" sz="2200" dirty="0">
                <a:latin typeface="Century Gothic" panose="020B0502020202020204" pitchFamily="34" charset="0"/>
              </a:rPr>
              <a:t> and it required a change to a CASEMIS item, that CASEMIS item will need to be changed on the MIS Summary page separately.</a:t>
            </a:r>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8833083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Helpful Tips</a:t>
            </a:r>
          </a:p>
        </p:txBody>
      </p:sp>
      <p:sp>
        <p:nvSpPr>
          <p:cNvPr id="3" name="Content Placeholder 2"/>
          <p:cNvSpPr>
            <a:spLocks noGrp="1"/>
          </p:cNvSpPr>
          <p:nvPr>
            <p:ph idx="1"/>
          </p:nvPr>
        </p:nvSpPr>
        <p:spPr/>
        <p:txBody>
          <a:bodyPr>
            <a:normAutofit/>
          </a:bodyPr>
          <a:lstStyle/>
          <a:p>
            <a:endParaRPr lang="en-US" sz="1000" dirty="0"/>
          </a:p>
          <a:p>
            <a:pPr lvl="2">
              <a:buFont typeface="Arial" panose="020B0604020202020204" pitchFamily="34" charset="0"/>
              <a:buChar char="•"/>
            </a:pPr>
            <a:r>
              <a:rPr lang="en-US" sz="2000" dirty="0">
                <a:latin typeface="Century Gothic" panose="020B0502020202020204" pitchFamily="34" charset="0"/>
              </a:rPr>
              <a:t>Blue question marks </a:t>
            </a:r>
            <a:r>
              <a:rPr lang="en-US" sz="2000" dirty="0">
                <a:solidFill>
                  <a:schemeClr val="tx1"/>
                </a:solidFill>
                <a:latin typeface="Century Gothic" panose="020B0502020202020204" pitchFamily="34" charset="0"/>
              </a:rPr>
              <a:t>(</a:t>
            </a:r>
            <a:r>
              <a:rPr lang="en-US" sz="2000" dirty="0">
                <a:solidFill>
                  <a:srgbClr val="002060"/>
                </a:solidFill>
                <a:latin typeface="Franklin Gothic Demi" panose="020B0703020102020204" pitchFamily="34" charset="0"/>
              </a:rPr>
              <a:t>?</a:t>
            </a:r>
            <a:r>
              <a:rPr lang="en-US" sz="2000" dirty="0">
                <a:solidFill>
                  <a:schemeClr val="tx1"/>
                </a:solidFill>
                <a:latin typeface="Century Gothic" panose="020B0502020202020204" pitchFamily="34" charset="0"/>
              </a:rPr>
              <a:t>)</a:t>
            </a:r>
            <a:r>
              <a:rPr lang="en-US" sz="2000" dirty="0">
                <a:solidFill>
                  <a:srgbClr val="002060"/>
                </a:solidFill>
                <a:latin typeface="Century Gothic" panose="020B0502020202020204" pitchFamily="34" charset="0"/>
              </a:rPr>
              <a:t> </a:t>
            </a:r>
            <a:r>
              <a:rPr lang="en-US" sz="2000" dirty="0">
                <a:solidFill>
                  <a:schemeClr val="tx1"/>
                </a:solidFill>
                <a:latin typeface="Century Gothic" panose="020B0502020202020204" pitchFamily="34" charset="0"/>
              </a:rPr>
              <a:t>located throughout the system will give you support in context</a:t>
            </a:r>
          </a:p>
          <a:p>
            <a:pPr lvl="2">
              <a:buFont typeface="Arial" panose="020B0604020202020204" pitchFamily="34" charset="0"/>
              <a:buChar char="•"/>
            </a:pPr>
            <a:endParaRPr lang="en-US" sz="1000" dirty="0">
              <a:solidFill>
                <a:srgbClr val="002060"/>
              </a:solidFill>
              <a:latin typeface="Century Gothic" panose="020B0502020202020204" pitchFamily="34" charset="0"/>
            </a:endParaRPr>
          </a:p>
          <a:p>
            <a:pPr lvl="2">
              <a:buFont typeface="Arial" panose="020B0604020202020204" pitchFamily="34" charset="0"/>
              <a:buChar char="•"/>
            </a:pPr>
            <a:r>
              <a:rPr lang="en-US" sz="2000" dirty="0">
                <a:solidFill>
                  <a:schemeClr val="tx1"/>
                </a:solidFill>
                <a:latin typeface="Century Gothic" panose="020B0502020202020204" pitchFamily="34" charset="0"/>
              </a:rPr>
              <a:t>Use  the orange form warnings as an Agenda for the meeting with the parents</a:t>
            </a:r>
          </a:p>
          <a:p>
            <a:pPr lvl="2">
              <a:buFont typeface="Arial" panose="020B0604020202020204" pitchFamily="34" charset="0"/>
              <a:buChar char="•"/>
            </a:pPr>
            <a:endParaRPr lang="en-US" sz="1000" dirty="0">
              <a:solidFill>
                <a:schemeClr val="tx1"/>
              </a:solidFill>
              <a:latin typeface="Century Gothic" panose="020B0502020202020204" pitchFamily="34" charset="0"/>
            </a:endParaRPr>
          </a:p>
          <a:p>
            <a:pPr lvl="2">
              <a:buFont typeface="Arial" panose="020B0604020202020204" pitchFamily="34" charset="0"/>
              <a:buChar char="•"/>
            </a:pPr>
            <a:r>
              <a:rPr lang="en-US" sz="2000" dirty="0">
                <a:solidFill>
                  <a:schemeClr val="tx1"/>
                </a:solidFill>
                <a:latin typeface="Century Gothic" panose="020B0502020202020204" pitchFamily="34" charset="0"/>
              </a:rPr>
              <a:t>Do not use the </a:t>
            </a:r>
            <a:r>
              <a:rPr lang="en-US" sz="2000" b="1" dirty="0">
                <a:solidFill>
                  <a:schemeClr val="tx1"/>
                </a:solidFill>
                <a:latin typeface="Century Gothic" panose="020B0502020202020204" pitchFamily="34" charset="0"/>
              </a:rPr>
              <a:t>“back” </a:t>
            </a:r>
            <a:r>
              <a:rPr lang="en-US" sz="2000" dirty="0">
                <a:solidFill>
                  <a:schemeClr val="tx1"/>
                </a:solidFill>
                <a:latin typeface="Century Gothic" panose="020B0502020202020204" pitchFamily="34" charset="0"/>
              </a:rPr>
              <a:t>button on your browser, as it may log you out from SIRAS</a:t>
            </a:r>
          </a:p>
          <a:p>
            <a:pPr lvl="2">
              <a:buFont typeface="Arial" panose="020B0604020202020204" pitchFamily="34" charset="0"/>
              <a:buChar char="•"/>
            </a:pPr>
            <a:endParaRPr lang="en-US" sz="1000" dirty="0">
              <a:solidFill>
                <a:schemeClr val="tx1"/>
              </a:solidFill>
              <a:latin typeface="Century Gothic" panose="020B0502020202020204" pitchFamily="34" charset="0"/>
            </a:endParaRPr>
          </a:p>
          <a:p>
            <a:pPr lvl="2">
              <a:buFont typeface="Arial" panose="020B0604020202020204" pitchFamily="34" charset="0"/>
              <a:buChar char="•"/>
            </a:pPr>
            <a:r>
              <a:rPr lang="en-US" sz="2000" dirty="0">
                <a:solidFill>
                  <a:schemeClr val="tx1"/>
                </a:solidFill>
                <a:latin typeface="Century Gothic" panose="020B0502020202020204" pitchFamily="34" charset="0"/>
              </a:rPr>
              <a:t>Two people cannot work on the same IEP form at one time, but you can both be in the same student’s IEP</a:t>
            </a:r>
          </a:p>
          <a:p>
            <a:pPr lvl="2">
              <a:buFont typeface="Arial" panose="020B0604020202020204" pitchFamily="34" charset="0"/>
              <a:buChar char="•"/>
            </a:pPr>
            <a:endParaRPr lang="en-US" sz="2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740196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96276" y="647097"/>
            <a:ext cx="10627285" cy="5517672"/>
          </a:xfrm>
          <a:prstGeom prst="rect">
            <a:avLst/>
          </a:prstGeom>
        </p:spPr>
      </p:pic>
    </p:spTree>
    <p:extLst>
      <p:ext uri="{BB962C8B-B14F-4D97-AF65-F5344CB8AC3E}">
        <p14:creationId xmlns:p14="http://schemas.microsoft.com/office/powerpoint/2010/main" val="1339889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lnSpcReduction="10000"/>
          </a:bodyPr>
          <a:lstStyle/>
          <a:p>
            <a:r>
              <a:rPr lang="en-US" b="1" dirty="0">
                <a:latin typeface="Century Gothic" panose="020B0502020202020204" pitchFamily="34" charset="0"/>
              </a:rPr>
              <a:t>Note:  </a:t>
            </a:r>
            <a:r>
              <a:rPr lang="en-US" dirty="0">
                <a:latin typeface="Century Gothic" panose="020B0502020202020204" pitchFamily="34" charset="0"/>
              </a:rPr>
              <a:t>Some names and identifying details have been</a:t>
            </a:r>
          </a:p>
          <a:p>
            <a:r>
              <a:rPr lang="en-US" dirty="0">
                <a:latin typeface="Century Gothic" panose="020B0502020202020204" pitchFamily="34" charset="0"/>
              </a:rPr>
              <a:t> changed to protect the privacy of individuals.</a:t>
            </a:r>
            <a:br>
              <a:rPr lang="en-US" dirty="0">
                <a:latin typeface="Century Gothic" panose="020B0502020202020204" pitchFamily="34" charset="0"/>
              </a:rPr>
            </a:br>
            <a:endParaRPr lang="en-US" dirty="0">
              <a:latin typeface="Century Gothic" panose="020B0502020202020204" pitchFamily="34" charset="0"/>
            </a:endParaRPr>
          </a:p>
          <a:p>
            <a:r>
              <a:rPr lang="en-US" dirty="0">
                <a:latin typeface="Century Gothic" panose="020B0502020202020204" pitchFamily="34" charset="0"/>
              </a:rPr>
              <a:t>Contact </a:t>
            </a:r>
            <a:r>
              <a:rPr lang="en-US" dirty="0">
                <a:latin typeface="Century Gothic" panose="020B0502020202020204" pitchFamily="34" charset="0"/>
                <a:hlinkClick r:id="rId2"/>
              </a:rPr>
              <a:t>support@sirassystems.com</a:t>
            </a:r>
            <a:r>
              <a:rPr lang="en-US" dirty="0">
                <a:latin typeface="Century Gothic" panose="020B0502020202020204" pitchFamily="34" charset="0"/>
              </a:rPr>
              <a:t> for additional assistance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758952"/>
            <a:ext cx="10079361" cy="2087279"/>
          </a:xfrm>
          <a:prstGeom prst="rect">
            <a:avLst/>
          </a:prstGeom>
        </p:spPr>
      </p:pic>
    </p:spTree>
    <p:extLst>
      <p:ext uri="{BB962C8B-B14F-4D97-AF65-F5344CB8AC3E}">
        <p14:creationId xmlns:p14="http://schemas.microsoft.com/office/powerpoint/2010/main" val="1601499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1754</TotalTime>
  <Words>1173</Words>
  <Application>Microsoft Office PowerPoint</Application>
  <PresentationFormat>Widescreen</PresentationFormat>
  <Paragraphs>129</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Century Gothic</vt:lpstr>
      <vt:lpstr>Franklin Gothic Demi</vt:lpstr>
      <vt:lpstr>Office Theme</vt:lpstr>
      <vt:lpstr>PowerPoint Presentation</vt:lpstr>
      <vt:lpstr>Step 1:  Choose Student</vt:lpstr>
      <vt:lpstr>PowerPoint Presentation</vt:lpstr>
      <vt:lpstr>PowerPoint Presentation</vt:lpstr>
      <vt:lpstr>Step 2:  Student Profile</vt:lpstr>
      <vt:lpstr>PowerPoint Presentation</vt:lpstr>
      <vt:lpstr>Step 3: Select a Meeting Purpose</vt:lpstr>
      <vt:lpstr>PowerPoint Presentation</vt:lpstr>
      <vt:lpstr>Step 4:  Meeting Information</vt:lpstr>
      <vt:lpstr>PowerPoint Presentation</vt:lpstr>
      <vt:lpstr>Step 5:  Completing Forms</vt:lpstr>
      <vt:lpstr>PowerPoint Presentation</vt:lpstr>
      <vt:lpstr>Step 6:</vt:lpstr>
      <vt:lpstr>PowerPoint Presentation</vt:lpstr>
      <vt:lpstr>Step 7:  Print/Preview</vt:lpstr>
      <vt:lpstr>PowerPoint Presentation</vt:lpstr>
      <vt:lpstr>Step 7:  Print/Preview Cont….</vt:lpstr>
      <vt:lpstr>Step 7:  Print/Preview Cont….</vt:lpstr>
      <vt:lpstr>Step 8:  After the Meeting</vt:lpstr>
      <vt:lpstr>PowerPoint Presentation</vt:lpstr>
      <vt:lpstr>Step 9:  Finalize the Meeting</vt:lpstr>
      <vt:lpstr>PowerPoint Presentation</vt:lpstr>
      <vt:lpstr>Step 9:  Finalize the Meeting</vt:lpstr>
      <vt:lpstr>PowerPoint Presentation</vt:lpstr>
      <vt:lpstr>Step 10:</vt:lpstr>
      <vt:lpstr>Helpful Tips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Brown</dc:creator>
  <cp:lastModifiedBy>Steve Ormbrek</cp:lastModifiedBy>
  <cp:revision>98</cp:revision>
  <dcterms:created xsi:type="dcterms:W3CDTF">2015-09-02T17:50:31Z</dcterms:created>
  <dcterms:modified xsi:type="dcterms:W3CDTF">2019-11-30T17:45:20Z</dcterms:modified>
</cp:coreProperties>
</file>